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1" r:id="rId14"/>
    <p:sldId id="292" r:id="rId15"/>
    <p:sldId id="293" r:id="rId16"/>
    <p:sldId id="294" r:id="rId17"/>
    <p:sldId id="295" r:id="rId18"/>
    <p:sldId id="268" r:id="rId19"/>
    <p:sldId id="269" r:id="rId20"/>
    <p:sldId id="270" r:id="rId21"/>
    <p:sldId id="271" r:id="rId22"/>
    <p:sldId id="272" r:id="rId23"/>
    <p:sldId id="322" r:id="rId24"/>
    <p:sldId id="321" r:id="rId25"/>
    <p:sldId id="273" r:id="rId26"/>
    <p:sldId id="320" r:id="rId27"/>
    <p:sldId id="314" r:id="rId28"/>
    <p:sldId id="315" r:id="rId29"/>
    <p:sldId id="316" r:id="rId30"/>
    <p:sldId id="325" r:id="rId31"/>
    <p:sldId id="324" r:id="rId32"/>
    <p:sldId id="274" r:id="rId33"/>
    <p:sldId id="317" r:id="rId34"/>
    <p:sldId id="318" r:id="rId35"/>
    <p:sldId id="319" r:id="rId36"/>
    <p:sldId id="275" r:id="rId37"/>
    <p:sldId id="276" r:id="rId38"/>
    <p:sldId id="277" r:id="rId39"/>
    <p:sldId id="278" r:id="rId40"/>
    <p:sldId id="279" r:id="rId41"/>
    <p:sldId id="290" r:id="rId42"/>
    <p:sldId id="280" r:id="rId43"/>
    <p:sldId id="281" r:id="rId44"/>
    <p:sldId id="282" r:id="rId45"/>
    <p:sldId id="283" r:id="rId46"/>
    <p:sldId id="284" r:id="rId47"/>
    <p:sldId id="285" r:id="rId48"/>
    <p:sldId id="287" r:id="rId49"/>
    <p:sldId id="286" r:id="rId50"/>
    <p:sldId id="288" r:id="rId51"/>
    <p:sldId id="289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9" r:id="rId65"/>
    <p:sldId id="308" r:id="rId66"/>
    <p:sldId id="311" r:id="rId67"/>
    <p:sldId id="310" r:id="rId68"/>
    <p:sldId id="323" r:id="rId69"/>
    <p:sldId id="313" r:id="rId70"/>
  </p:sldIdLst>
  <p:sldSz cx="9144000" cy="6858000" type="screen4x3"/>
  <p:notesSz cx="6858000" cy="9144000"/>
  <p:custDataLst>
    <p:tags r:id="rId7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1C3"/>
  </p:clrMru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fill>
          <a:solidFill>
            <a:schemeClr val="accent5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fill>
          <a:solidFill>
            <a:schemeClr val="accent3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fill>
          <a:solidFill>
            <a:schemeClr val="dk1">
              <a:tint val="40000"/>
            </a:schemeClr>
          </a:solidFill>
        </a:fill>
      </a:tcStyle>
    </a:band1H>
    <a:band1V>
      <a:tcStyle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" Type="http://schemas.openxmlformats.org/officeDocument/2006/relationships/slide" Target="slides/slide4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4" Type="http://schemas.openxmlformats.org/officeDocument/2006/relationships/slide" Target="slides/slide53.xml" /><Relationship Id="rId55" Type="http://schemas.openxmlformats.org/officeDocument/2006/relationships/slide" Target="slides/slide54.xml" /><Relationship Id="rId56" Type="http://schemas.openxmlformats.org/officeDocument/2006/relationships/slide" Target="slides/slide55.xml" /><Relationship Id="rId57" Type="http://schemas.openxmlformats.org/officeDocument/2006/relationships/slide" Target="slides/slide56.xml" /><Relationship Id="rId58" Type="http://schemas.openxmlformats.org/officeDocument/2006/relationships/slide" Target="slides/slide57.xml" /><Relationship Id="rId59" Type="http://schemas.openxmlformats.org/officeDocument/2006/relationships/slide" Target="slides/slide58.xml" /><Relationship Id="rId6" Type="http://schemas.openxmlformats.org/officeDocument/2006/relationships/slide" Target="slides/slide5.xml" /><Relationship Id="rId60" Type="http://schemas.openxmlformats.org/officeDocument/2006/relationships/slide" Target="slides/slide59.xml" /><Relationship Id="rId61" Type="http://schemas.openxmlformats.org/officeDocument/2006/relationships/slide" Target="slides/slide60.xml" /><Relationship Id="rId62" Type="http://schemas.openxmlformats.org/officeDocument/2006/relationships/slide" Target="slides/slide61.xml" /><Relationship Id="rId63" Type="http://schemas.openxmlformats.org/officeDocument/2006/relationships/slide" Target="slides/slide62.xml" /><Relationship Id="rId64" Type="http://schemas.openxmlformats.org/officeDocument/2006/relationships/slide" Target="slides/slide63.xml" /><Relationship Id="rId65" Type="http://schemas.openxmlformats.org/officeDocument/2006/relationships/slide" Target="slides/slide64.xml" /><Relationship Id="rId66" Type="http://schemas.openxmlformats.org/officeDocument/2006/relationships/slide" Target="slides/slide65.xml" /><Relationship Id="rId67" Type="http://schemas.openxmlformats.org/officeDocument/2006/relationships/slide" Target="slides/slide66.xml" /><Relationship Id="rId68" Type="http://schemas.openxmlformats.org/officeDocument/2006/relationships/slide" Target="slides/slide67.xml" /><Relationship Id="rId69" Type="http://schemas.openxmlformats.org/officeDocument/2006/relationships/slide" Target="slides/slide68.xml" /><Relationship Id="rId7" Type="http://schemas.openxmlformats.org/officeDocument/2006/relationships/slide" Target="slides/slide6.xml" /><Relationship Id="rId70" Type="http://schemas.openxmlformats.org/officeDocument/2006/relationships/slide" Target="slides/slide69.xml" /><Relationship Id="rId71" Type="http://schemas.openxmlformats.org/officeDocument/2006/relationships/tags" Target="tags/tag1.xml" /><Relationship Id="rId72" Type="http://schemas.openxmlformats.org/officeDocument/2006/relationships/presProps" Target="presProps.xml" /><Relationship Id="rId73" Type="http://schemas.openxmlformats.org/officeDocument/2006/relationships/viewProps" Target="viewProps.xml" /><Relationship Id="rId74" Type="http://schemas.openxmlformats.org/officeDocument/2006/relationships/theme" Target="theme/theme1.xml" /><Relationship Id="rId75" Type="http://schemas.openxmlformats.org/officeDocument/2006/relationships/tableStyles" Target="tableStyles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openxmlformats.org/officeDocument/2006/relationships/chartUserShapes" Target="../drawings/drawing1.xml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 января 2025 года</c:v>
                </c:pt>
              </c:strCache>
            </c:strRef>
          </c:tx>
          <c:invertIfNegative val="0"/>
          <c:dLbls>
            <c:dLbl>
              <c:idx val="0"/>
              <c:txPr>
                <a:bodyPr/>
                <a:p>
                  <a:pPr>
                    <a:defRPr sz="14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4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1400" b="1" smtId="4294967295">
                    <a:latin typeface="Times New Roman" pitchFamily="18" charset="0"/>
                    <a:cs typeface="Times New Roman" pitchFamily="18" charset="0"/>
                  </a:defRPr>
                </a:pPr>
                <a:endParaRPr sz="1400" b="1" smtId="4294967295">
                  <a:latin typeface="Times New Roman" pitchFamily="18" charset="0"/>
                  <a:cs typeface="Times New Roman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</c:f>
              <c:strCache>
                <c:ptCount val="1"/>
                <c:pt idx="0">
                  <c:v>Сумма, тыс. рублей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43000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1 января 2026 года</c:v>
                </c:pt>
              </c:strCache>
            </c:strRef>
          </c:tx>
          <c:invertIfNegative val="0"/>
          <c:dLbls>
            <c:dLbl>
              <c:idx val="0"/>
              <c:txPr>
                <a:bodyPr/>
                <a:p>
                  <a:pPr>
                    <a:defRPr sz="14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4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1400" b="1" smtId="4294967295">
                    <a:latin typeface="Times New Roman" pitchFamily="18" charset="0"/>
                    <a:cs typeface="Times New Roman" pitchFamily="18" charset="0"/>
                  </a:defRPr>
                </a:pPr>
                <a:endParaRPr sz="1400" b="1" smtId="4294967295">
                  <a:latin typeface="Times New Roman" pitchFamily="18" charset="0"/>
                  <a:cs typeface="Times New Roman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trendline>
            <c:trendlineType val="linear"/>
            <c:dispRSqr val="0"/>
            <c:dispEq val="0"/>
          </c:trendline>
          <c:cat>
            <c:strRef>
              <c:f>Лист1!$A$2</c:f>
              <c:strCache>
                <c:ptCount val="1"/>
                <c:pt idx="0">
                  <c:v>Сумма, тыс. рублей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28600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1 января 2027 года</c:v>
                </c:pt>
              </c:strCache>
            </c:strRef>
          </c:tx>
          <c:invertIfNegative val="0"/>
          <c:dLbls>
            <c:dLbl>
              <c:idx val="0"/>
              <c:txPr>
                <a:bodyPr/>
                <a:p>
                  <a:pPr>
                    <a:defRPr sz="14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4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1400" b="1" smtId="4294967295">
                    <a:latin typeface="Times New Roman" pitchFamily="18" charset="0"/>
                    <a:cs typeface="Times New Roman" pitchFamily="18" charset="0"/>
                  </a:defRPr>
                </a:pPr>
                <a:endParaRPr sz="1400" b="1" smtId="4294967295">
                  <a:latin typeface="Times New Roman" pitchFamily="18" charset="0"/>
                  <a:cs typeface="Times New Roman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</c:f>
              <c:strCache>
                <c:ptCount val="1"/>
                <c:pt idx="0">
                  <c:v>Сумма, тыс. рублей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14200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93418624"/>
        <c:axId val="93420160"/>
      </c:barChart>
      <c:catAx>
        <c:axId val="93418624"/>
        <c:scaling>
          <c:orientation/>
        </c:scaling>
        <c:delete val="0"/>
        <c:axPos val="b"/>
        <c:majorTickMark val="out"/>
        <c:minorTickMark val="none"/>
        <c:txPr>
          <a:bodyPr/>
          <a:p>
            <a:pPr>
              <a:defRPr sz="1200" b="1" smtId="4294967295">
                <a:latin typeface="Times New Roman" pitchFamily="18" charset="0"/>
                <a:cs typeface="Times New Roman" pitchFamily="18" charset="0"/>
              </a:defRPr>
            </a:pPr>
            <a:endParaRPr sz="1200" b="1" smtId="4294967295">
              <a:latin typeface="Times New Roman" pitchFamily="18" charset="0"/>
              <a:cs typeface="Times New Roman" pitchFamily="18" charset="0"/>
            </a:endParaRPr>
          </a:p>
        </c:txPr>
        <c:crossAx val="93420160"/>
        <c:crosses val="autoZero"/>
        <c:auto val="0"/>
        <c:lblAlgn val="ctr"/>
        <c:lblOffset/>
        <c:noMultiLvlLbl val="0"/>
      </c:catAx>
      <c:valAx>
        <c:axId val="93420160"/>
        <c:scaling>
          <c:orientation/>
        </c:scaling>
        <c:delete val="0"/>
        <c:axPos val="l"/>
        <c:majorGridlines/>
        <c:numFmt formatCode="0.0" sourceLinked="1"/>
        <c:majorTickMark val="out"/>
        <c:minorTickMark val="none"/>
        <c:txPr>
          <a:bodyPr/>
          <a:p>
            <a:pPr>
              <a:defRPr smtId="4294967295">
                <a:latin typeface="Times New Roman" pitchFamily="18" charset="0"/>
                <a:cs typeface="Times New Roman" pitchFamily="18" charset="0"/>
              </a:defRPr>
            </a:pPr>
            <a:endParaRPr smtId="4294967295">
              <a:latin typeface="Times New Roman" pitchFamily="18" charset="0"/>
              <a:cs typeface="Times New Roman" pitchFamily="18" charset="0"/>
            </a:endParaRPr>
          </a:p>
        </c:txPr>
        <c:crossAx val="93418624"/>
        <c:crosses val="autoZero"/>
        <c:crossBetween val="between"/>
      </c:valAx>
    </c:plotArea>
    <c:legend>
      <c:legendPos/>
      <c:legendEntry>
        <c:idx val="3"/>
        <c:delete val="1"/>
      </c:legendEntry>
      <c:overlay val="0"/>
      <c:txPr>
        <a:bodyPr/>
        <a:p>
          <a:pPr>
            <a:defRPr smtId="4294967295">
              <a:latin typeface="Times New Roman" pitchFamily="18" charset="0"/>
              <a:cs typeface="Times New Roman" pitchFamily="18" charset="0"/>
            </a:defRPr>
          </a:pPr>
          <a:endParaRPr smtId="4294967295">
            <a:latin typeface="Times New Roman" pitchFamily="18" charset="0"/>
            <a:cs typeface="Times New Roman" pitchFamily="18" charset="0"/>
          </a:endParaRPr>
        </a:p>
      </c:txPr>
    </c:legend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060724075883626938"/>
          <c:w val="1"/>
          <c:h val="0.45277076959609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18"/>
          <c:dPt>
            <c:idx val="0"/>
            <c:invertIfNegative val="0"/>
            <c:bubble3D val="1"/>
            <c:explosion val="1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"/>
            <c:invertIfNegative val="0"/>
            <c:explosion val="20"/>
            <c:spPr>
              <a:solidFill>
                <a:srgbClr val="FFC000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c:spPr>
          </c:dPt>
          <c:cat>
            <c:strRef>
              <c:f>Лист1!$A$2:$A$4</c:f>
              <c:strCache>
                <c:ptCount val="3"/>
                <c:pt idx="0">
                  <c:v>На повышение заработной платы работникам библиотек 7 647,0  тыс. рублей</c:v>
                </c:pt>
                <c:pt idx="1">
                  <c:v>На повышение заработной платы работникам музеев 807,4 тыс. рублей</c:v>
                </c:pt>
                <c:pt idx="2">
                  <c:v>На повышение заработной платы работникам клубов 7 377,9 тыс. рублей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7647</c:v>
                </c:pt>
                <c:pt idx="1">
                  <c:v>807.4</c:v>
                </c:pt>
                <c:pt idx="2">
                  <c:v>7377.9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043252933770418167"/>
          <c:y val="0.68190640211105347"/>
          <c:w val="0.95524358749389648"/>
          <c:h val="0.20885609090328217"/>
        </c:manualLayout>
      </c:layout>
      <c:overlay val="0"/>
      <c:txPr>
        <a:bodyPr/>
        <a:p>
          <a:pPr>
            <a:defRPr b="0" smtId="4294967295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defRPr>
          </a:pPr>
          <a:endParaRPr b="0" smtId="4294967295">
            <a:ln>
              <a:solidFill>
                <a:schemeClr val="accent3">
                  <a:lumMod val="75000"/>
                </a:schemeClr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:txPr>
    </c:legend>
    <c:plotVisOnly val="1"/>
    <c:dispBlanksAs/>
    <c:showDLblsOverMax val="1"/>
  </c:chart>
  <c:spPr>
    <a:noFill/>
    <a:scene3d>
      <a:camera prst="orthographicFront"/>
      <a:lightRig rig="threePt" dir="t"/>
    </a:scene3d>
    <a:sp3d prstMaterial="softEdge">
      <a:bevelB w="165100" prst="coolSlant"/>
    </a:sp3d>
  </c:spPr>
  <c:txPr>
    <a:bodyPr/>
    <a:p>
      <a:pPr>
        <a:defRPr sz="1800" smtId="4294967295"/>
      </a:pPr>
      <a:endParaRPr sz="1800" smtId="4294967295"/>
    </a:p>
  </c:txPr>
  <c:externalData r:id="rId1"/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089166663587093353"/>
          <c:y val="0.0029659708961844444"/>
        </c:manualLayout>
      </c:layout>
      <c:overlay val="0"/>
      <c:txPr>
        <a:bodyPr/>
        <a:p>
          <a:pPr>
            <a:defRPr smtId="4294967295">
              <a:latin typeface="Times New Roman" pitchFamily="18" charset="0"/>
              <a:cs typeface="Times New Roman" pitchFamily="18" charset="0"/>
            </a:defRPr>
          </a:pPr>
          <a:endParaRPr smtId="4294967295">
            <a:latin typeface="Times New Roman" pitchFamily="18" charset="0"/>
            <a:cs typeface="Times New Roman" pitchFamily="18" charset="0"/>
          </a:endParaRPr>
        </a:p>
      </c:txPr>
    </c:title>
    <c:autoTitleDeleted val="0"/>
    <c:view3D>
      <c:rotX val="30"/>
      <c:rotY/>
      <c:rAngAx val="0"/>
    </c:view3D>
    <c:plotArea>
      <c:layout>
        <c:manualLayout>
          <c:layoutTarget val="inner"/>
          <c:xMode val="edge"/>
          <c:yMode val="edge"/>
          <c:x val="0"/>
          <c:y val="0.22770926356315613"/>
          <c:w val="0.6321181058883667"/>
          <c:h val="0.75518518686294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016929570585489273"/>
                  <c:y val="0.0014590885257348418"/>
                </c:manualLayout>
              </c:layout>
              <c:txPr>
                <a:bodyPr/>
                <a:p>
                  <a:pPr>
                    <a:defRPr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063549866899847984"/>
                  <c:y val="-0.019309600815176964"/>
                </c:manualLayout>
              </c:layout>
              <c:txPr>
                <a:bodyPr/>
                <a:p>
                  <a:pPr>
                    <a:defRPr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15142114460468292"/>
                  <c:y val="-0.071327053010463715"/>
                </c:manualLayout>
              </c:layout>
              <c:txPr>
                <a:bodyPr/>
                <a:p>
                  <a:pPr>
                    <a:defRPr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20546587184071541"/>
                  <c:y val="0.0050941719673573971"/>
                </c:manualLayout>
              </c:layout>
              <c:txPr>
                <a:bodyPr/>
                <a:p>
                  <a:pPr>
                    <a:defRPr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-0.017345143482089043"/>
                  <c:y val="0.0014590885257348418"/>
                </c:manualLayout>
              </c:layout>
              <c:txPr>
                <a:bodyPr/>
                <a:p>
                  <a:pPr>
                    <a:defRPr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b="1" smtId="4294967295">
                    <a:latin typeface="Times New Roman" pitchFamily="18" charset="0"/>
                    <a:cs typeface="Times New Roman" pitchFamily="18" charset="0"/>
                  </a:defRPr>
                </a:pPr>
                <a:endParaRPr b="1" smtId="4294967295">
                  <a:latin typeface="Times New Roman" pitchFamily="18" charset="0"/>
                  <a:cs typeface="Times New Roman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Лист1!$A$2:$A$6</c:f>
              <c:strCache>
                <c:ptCount val="5"/>
                <c:pt idx="0">
                  <c:v>Пенсионное обеспечение  10 355,8 тыс. рублей</c:v>
                </c:pt>
                <c:pt idx="1">
                  <c:v>Социальное обслуживание населения 325 749,7 тыс. рублей</c:v>
                </c:pt>
                <c:pt idx="2">
                  <c:v>Социальное обеспечение населения 800 130,1 тыс. рублей</c:v>
                </c:pt>
                <c:pt idx="3">
                  <c:v>Охрана семьи и детства 250 117,8 тыс. рублей</c:v>
                </c:pt>
                <c:pt idx="4">
                  <c:v>Другие вопросы в области социальной политики                                   55 347,5 тыс. рублей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0.700000000000001</c:v>
                </c:pt>
                <c:pt idx="1">
                  <c:v>22.6</c:v>
                </c:pt>
                <c:pt idx="2">
                  <c:v>55.5</c:v>
                </c:pt>
                <c:pt idx="3">
                  <c:v>17.4</c:v>
                </c:pt>
                <c:pt idx="4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/>
      <c:layout>
        <c:manualLayout>
          <c:xMode val="edge"/>
          <c:yMode val="edge"/>
          <c:x val="0.49166667461395264"/>
          <c:y val="0.030103974044322968"/>
          <c:w val="0.5"/>
          <c:h val="0.90372270345687866"/>
        </c:manualLayout>
      </c:layout>
      <c:overlay val="0"/>
      <c:txPr>
        <a:bodyPr/>
        <a:p>
          <a:pPr>
            <a:defRPr sz="1400" b="1" smtId="4294967295">
              <a:latin typeface="Times New Roman" pitchFamily="18" charset="0"/>
              <a:cs typeface="Times New Roman" pitchFamily="18" charset="0"/>
            </a:defRPr>
          </a:pPr>
          <a:endParaRPr sz="1400" b="1" smtId="4294967295">
            <a:latin typeface="Times New Roman" pitchFamily="18" charset="0"/>
            <a:cs typeface="Times New Roman" pitchFamily="18" charset="0"/>
          </a:endParaRPr>
        </a:p>
      </c:txPr>
    </c:legend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043333332985639572"/>
          <c:y val="0.0535406768321991"/>
        </c:manualLayout>
      </c:layout>
      <c:overlay val="0"/>
      <c:txPr>
        <a:bodyPr/>
        <a:p>
          <a:pPr>
            <a:defRPr smtId="4294967295">
              <a:latin typeface="Times New Roman" pitchFamily="18" charset="0"/>
              <a:cs typeface="Times New Roman" pitchFamily="18" charset="0"/>
            </a:defRPr>
          </a:pPr>
          <a:endParaRPr smtId="4294967295">
            <a:latin typeface="Times New Roman" pitchFamily="18" charset="0"/>
            <a:cs typeface="Times New Roman" pitchFamily="18" charset="0"/>
          </a:endParaRPr>
        </a:p>
      </c:txPr>
    </c:title>
    <c:autoTitleDeleted val="0"/>
    <c:view3D>
      <c:rotX val="30"/>
      <c:rotY/>
      <c:rAngAx val="0"/>
    </c:view3D>
    <c:plotArea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invertIfNegative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invertIfNegative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7842979729175568"/>
                  <c:y val="-0.1595412939786911"/>
                </c:manualLayout>
              </c:layout>
              <c:txPr>
                <a:bodyPr/>
                <a:p>
                  <a:pPr>
                    <a:defRPr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15847222879529"/>
                  <c:y val="-0.015375771559774876"/>
                </c:manualLayout>
              </c:layout>
              <c:txPr>
                <a:bodyPr/>
                <a:p>
                  <a:pPr>
                    <a:defRPr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b="1" smtId="4294967295">
                    <a:latin typeface="Times New Roman" pitchFamily="18" charset="0"/>
                    <a:cs typeface="Times New Roman" pitchFamily="18" charset="0"/>
                  </a:defRPr>
                </a:pPr>
                <a:endParaRPr b="1" smtId="4294967295">
                  <a:latin typeface="Times New Roman" pitchFamily="18" charset="0"/>
                  <a:cs typeface="Times New Roman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Лист1!$A$2:$A$3</c:f>
              <c:strCache>
                <c:ptCount val="2"/>
                <c:pt idx="0">
                  <c:v>Расходы бюджета Белокалитвинского района                     4 026 948,1 тыс. рублей</c:v>
                </c:pt>
                <c:pt idx="1">
                  <c:v>Межбюджетные трансферты 245 059,5 тыс. 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94.3</c:v>
                </c:pt>
                <c:pt idx="1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/>
      <c:layout>
        <c:manualLayout>
          <c:xMode val="edge"/>
          <c:yMode val="edge"/>
          <c:x val="0.64004451036453247"/>
          <c:y val="0.070003628730773926"/>
          <c:w val="0.35162216424942017"/>
          <c:h val="0.73462867736816406"/>
        </c:manualLayout>
      </c:layout>
      <c:overlay val="0"/>
      <c:txPr>
        <a:bodyPr/>
        <a:p>
          <a:pPr>
            <a:defRPr sz="1600" b="1" smtId="4294967295">
              <a:latin typeface="Times New Roman" pitchFamily="18" charset="0"/>
              <a:cs typeface="Times New Roman" pitchFamily="18" charset="0"/>
            </a:defRPr>
          </a:pPr>
          <a:endParaRPr sz="1600" b="1" smtId="4294967295">
            <a:latin typeface="Times New Roman" pitchFamily="18" charset="0"/>
            <a:cs typeface="Times New Roman" pitchFamily="18" charset="0"/>
          </a:endParaRPr>
        </a:p>
      </c:txPr>
    </c:legend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>
            <a:defPPr/>
          </a:lstStyle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(тыс.рублей)</a:t>
            </a:r>
          </a:p>
        </c:rich>
      </c:tx>
      <c:layout>
        <c:manualLayout>
          <c:xMode val="edge"/>
          <c:yMode val="edge"/>
          <c:x val="0.1269751787185668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1717886030673981"/>
          <c:y val="0.098849616944789886"/>
          <c:w val="0.37558099627494812"/>
          <c:h val="0.880970120429992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(тыс.рублей)</c:v>
                </c:pt>
              </c:strCache>
            </c:strRef>
          </c:tx>
          <c:dPt>
            <c:idx val="5"/>
            <c:invertIfNegative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0.029266621917486191"/>
                  <c:y val="0.068457677960395813"/>
                </c:manualLayout>
              </c:layout>
              <c:txPr>
                <a:bodyPr/>
                <a:p>
                  <a:pPr>
                    <a:defRPr sz="14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4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10029768571257591"/>
                  <c:y val="0.040647059679031372"/>
                </c:manualLayout>
              </c:layout>
              <c:txPr>
                <a:bodyPr/>
                <a:p>
                  <a:pPr>
                    <a:defRPr sz="14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4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"/>
                  <c:y val="-0.052248060703277588"/>
                </c:manualLayout>
              </c:layout>
              <c:txPr>
                <a:bodyPr/>
                <a:p>
                  <a:pPr>
                    <a:defRPr sz="14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4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14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4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14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4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14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4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1400" b="1" smtId="4294967295">
                    <a:latin typeface="Times New Roman" pitchFamily="18" charset="0"/>
                    <a:cs typeface="Times New Roman" pitchFamily="18" charset="0"/>
                  </a:defRPr>
                </a:pPr>
                <a:endParaRPr sz="1400" b="1" smtId="4294967295">
                  <a:latin typeface="Times New Roman" pitchFamily="18" charset="0"/>
                  <a:cs typeface="Times New Roman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Лист1!$A$2:$A$7</c:f>
              <c:strCache>
                <c:ptCount val="6"/>
                <c:pt idx="0">
                  <c:v>НДФЛ- 68,3%</c:v>
                </c:pt>
                <c:pt idx="1">
                  <c:v>Акцизы- 7,2%</c:v>
                </c:pt>
                <c:pt idx="2">
                  <c:v>Налоги на совокупный доход - 8,2%</c:v>
                </c:pt>
                <c:pt idx="3">
                  <c:v>Транспортный налог - 2,2%</c:v>
                </c:pt>
                <c:pt idx="4">
                  <c:v>Госпошлина - 2,5%</c:v>
                </c:pt>
                <c:pt idx="5">
                  <c:v>Неналоговые доходы - 9,4%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440474.9</c:v>
                </c:pt>
                <c:pt idx="1">
                  <c:v>46731</c:v>
                </c:pt>
                <c:pt idx="2">
                  <c:v>52938.1</c:v>
                </c:pt>
                <c:pt idx="3">
                  <c:v>28196</c:v>
                </c:pt>
                <c:pt idx="4">
                  <c:v>15907.8</c:v>
                </c:pt>
                <c:pt idx="5">
                  <c:v>60781.2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legend>
      <c:legendPos/>
      <c:layout>
        <c:manualLayout>
          <c:xMode val="edge"/>
          <c:yMode val="edge"/>
          <c:x val="0.44773402810096741"/>
          <c:y val="0.11504493653774261"/>
          <c:w val="0.543298065662384"/>
          <c:h val="0.87548625469207764"/>
        </c:manualLayout>
      </c:layout>
      <c:overlay val="0"/>
      <c:txPr>
        <a:bodyPr/>
        <a:p>
          <a:pPr>
            <a:defRPr b="1" smtId="4294967295">
              <a:latin typeface="Times New Roman" pitchFamily="18" charset="0"/>
              <a:cs typeface="Times New Roman" pitchFamily="18" charset="0"/>
            </a:defRPr>
          </a:pPr>
          <a:endParaRPr b="1" smtId="4294967295">
            <a:latin typeface="Times New Roman" pitchFamily="18" charset="0"/>
            <a:cs typeface="Times New Roman" pitchFamily="18" charset="0"/>
          </a:endParaRPr>
        </a:p>
      </c:txPr>
    </c:legend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6071135997772"/>
          <c:y val="0.087395623326301575"/>
          <c:w val="0.65277838706970215"/>
          <c:h val="0.69297820329666138"/>
        </c:manualLayout>
      </c:layout>
      <c:lineChart>
        <c:grouping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318977.9</c:v>
                </c:pt>
                <c:pt idx="1">
                  <c:v>381562.9</c:v>
                </c:pt>
                <c:pt idx="2">
                  <c:v>393337.7</c:v>
                </c:pt>
                <c:pt idx="3">
                  <c:v>440474.9</c:v>
                </c:pt>
                <c:pt idx="4">
                  <c:v>445683.1</c:v>
                </c:pt>
                <c:pt idx="5">
                  <c:v>472995.3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Совокупный доход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48797.6</c:v>
                </c:pt>
                <c:pt idx="1">
                  <c:v>57369.7</c:v>
                </c:pt>
                <c:pt idx="2">
                  <c:v>51498</c:v>
                </c:pt>
                <c:pt idx="3">
                  <c:v>52938.1</c:v>
                </c:pt>
                <c:pt idx="4">
                  <c:v>55471.1</c:v>
                </c:pt>
                <c:pt idx="5">
                  <c:v>59208.5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70760320"/>
        <c:axId val="70761856"/>
      </c:lineChart>
      <c:catAx>
        <c:axId val="70760320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b="1" smtId="4294967295">
                <a:latin typeface="Times New Roman" pitchFamily="18" charset="0"/>
                <a:cs typeface="Times New Roman" pitchFamily="18" charset="0"/>
              </a:defRPr>
            </a:pPr>
            <a:endParaRPr b="1" smtId="4294967295">
              <a:latin typeface="Times New Roman" pitchFamily="18" charset="0"/>
              <a:cs typeface="Times New Roman" pitchFamily="18" charset="0"/>
            </a:endParaRPr>
          </a:p>
        </c:txPr>
        <c:crossAx val="70761856"/>
        <c:crosses val="autoZero"/>
        <c:auto val="0"/>
        <c:lblAlgn val="ctr"/>
        <c:lblOffset/>
        <c:noMultiLvlLbl val="0"/>
      </c:catAx>
      <c:valAx>
        <c:axId val="70761856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b="1" smtId="4294967295">
                <a:latin typeface="Times New Roman" pitchFamily="18" charset="0"/>
                <a:cs typeface="Times New Roman" pitchFamily="18" charset="0"/>
              </a:defRPr>
            </a:pPr>
            <a:endParaRPr b="1" smtId="4294967295">
              <a:latin typeface="Times New Roman" pitchFamily="18" charset="0"/>
              <a:cs typeface="Times New Roman" pitchFamily="18" charset="0"/>
            </a:endParaRPr>
          </a:p>
        </c:txPr>
        <c:crossAx val="70760320"/>
        <c:crosses val="autoZero"/>
        <c:crossBetween val="between"/>
      </c:valAx>
    </c:plotArea>
    <c:legend>
      <c:legendPos/>
      <c:layout>
        <c:manualLayout>
          <c:xMode val="edge"/>
          <c:yMode val="edge"/>
          <c:x val="0.77549350261688232"/>
          <c:y val="0.3450581431388855"/>
          <c:w val="0.21576091647148132"/>
          <c:h val="0.47232910990715027"/>
        </c:manualLayout>
      </c:layout>
      <c:overlay val="0"/>
      <c:txPr>
        <a:bodyPr/>
        <a:p>
          <a:pPr>
            <a:defRPr b="1" smtId="4294967295">
              <a:latin typeface="Times New Roman" pitchFamily="18" charset="0"/>
              <a:cs typeface="Times New Roman" pitchFamily="18" charset="0"/>
            </a:defRPr>
          </a:pPr>
          <a:endParaRPr b="1" smtId="4294967295">
            <a:latin typeface="Times New Roman" pitchFamily="18" charset="0"/>
            <a:cs typeface="Times New Roman" pitchFamily="18" charset="0"/>
          </a:endParaRPr>
        </a:p>
      </c:txPr>
    </c:legend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6071135997772"/>
          <c:y val="0.087395623326301575"/>
          <c:w val="0.65277838706970215"/>
          <c:h val="0.69297820329666138"/>
        </c:manualLayout>
      </c:layout>
      <c:lineChart>
        <c:grouping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38334.7</c:v>
                </c:pt>
                <c:pt idx="1">
                  <c:v>45547.8</c:v>
                </c:pt>
                <c:pt idx="2">
                  <c:v>41048.7</c:v>
                </c:pt>
                <c:pt idx="3">
                  <c:v>46731</c:v>
                </c:pt>
                <c:pt idx="4">
                  <c:v>47719.8</c:v>
                </c:pt>
                <c:pt idx="5">
                  <c:v>50001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Транспортный налог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27274.4</c:v>
                </c:pt>
                <c:pt idx="1">
                  <c:v>28596.7</c:v>
                </c:pt>
                <c:pt idx="2">
                  <c:v>28361.1</c:v>
                </c:pt>
                <c:pt idx="3">
                  <c:v>28196</c:v>
                </c:pt>
                <c:pt idx="4">
                  <c:v>27534.9</c:v>
                </c:pt>
                <c:pt idx="5">
                  <c:v>26889.3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67342464"/>
        <c:axId val="167344000"/>
      </c:lineChart>
      <c:catAx>
        <c:axId val="167342464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b="1" smtId="4294967295">
                <a:latin typeface="Times New Roman" pitchFamily="18" charset="0"/>
                <a:cs typeface="Times New Roman" pitchFamily="18" charset="0"/>
              </a:defRPr>
            </a:pPr>
            <a:endParaRPr b="1" smtId="4294967295">
              <a:latin typeface="Times New Roman" pitchFamily="18" charset="0"/>
              <a:cs typeface="Times New Roman" pitchFamily="18" charset="0"/>
            </a:endParaRPr>
          </a:p>
        </c:txPr>
        <c:crossAx val="167344000"/>
        <c:crosses val="autoZero"/>
        <c:auto val="0"/>
        <c:lblAlgn val="ctr"/>
        <c:lblOffset/>
        <c:noMultiLvlLbl val="0"/>
      </c:catAx>
      <c:valAx>
        <c:axId val="167344000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b="1" smtId="4294967295">
                <a:latin typeface="Times New Roman" pitchFamily="18" charset="0"/>
                <a:cs typeface="Times New Roman" pitchFamily="18" charset="0"/>
              </a:defRPr>
            </a:pPr>
            <a:endParaRPr b="1" smtId="4294967295">
              <a:latin typeface="Times New Roman" pitchFamily="18" charset="0"/>
              <a:cs typeface="Times New Roman" pitchFamily="18" charset="0"/>
            </a:endParaRPr>
          </a:p>
        </c:txPr>
        <c:crossAx val="167342464"/>
        <c:crosses val="autoZero"/>
        <c:crossBetween val="between"/>
      </c:valAx>
    </c:plotArea>
    <c:legend>
      <c:legendPos/>
      <c:layout>
        <c:manualLayout>
          <c:xMode val="edge"/>
          <c:yMode val="edge"/>
          <c:x val="0.77549350261688232"/>
          <c:y val="0.3450581431388855"/>
          <c:w val="0.21576091647148132"/>
          <c:h val="0.47232910990715027"/>
        </c:manualLayout>
      </c:layout>
      <c:overlay val="0"/>
      <c:txPr>
        <a:bodyPr/>
        <a:p>
          <a:pPr>
            <a:defRPr b="1" smtId="4294967295">
              <a:latin typeface="Times New Roman" pitchFamily="18" charset="0"/>
              <a:cs typeface="Times New Roman" pitchFamily="18" charset="0"/>
            </a:defRPr>
          </a:pPr>
          <a:endParaRPr b="1" smtId="4294967295">
            <a:latin typeface="Times New Roman" pitchFamily="18" charset="0"/>
            <a:cs typeface="Times New Roman" pitchFamily="18" charset="0"/>
          </a:endParaRPr>
        </a:p>
      </c:txPr>
    </c:legend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/>
      <c:rotY/>
      <c:rAngAx val="1"/>
    </c:view3D>
    <c:plotArea>
      <c:layout>
        <c:manualLayout>
          <c:layoutTarget val="inner"/>
          <c:xMode val="edge"/>
          <c:yMode val="edge"/>
          <c:x val="0.3033454418182373"/>
          <c:y val="0.061083998531103134"/>
          <c:w val="0.6815640926361084"/>
          <c:h val="0.790909409523010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сфера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.021863961592316628"/>
                  <c:y val="-0.012905070558190346"/>
                </c:manualLayout>
              </c:layout>
              <c:txPr>
                <a:bodyPr/>
                <a:p>
                  <a:pPr>
                    <a:defRPr sz="16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6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20406363531947136"/>
                  <c:y val="-0.02150844968855381"/>
                </c:manualLayout>
              </c:layout>
              <c:txPr>
                <a:bodyPr/>
                <a:p>
                  <a:pPr>
                    <a:defRPr sz="16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6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034982338547706604"/>
                  <c:y val="-0.017206760123372078"/>
                </c:manualLayout>
              </c:layout>
              <c:txPr>
                <a:bodyPr/>
                <a:p>
                  <a:pPr>
                    <a:defRPr sz="16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6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1600" b="1" smtId="4294967295">
                    <a:latin typeface="Times New Roman" pitchFamily="18" charset="0"/>
                    <a:cs typeface="Times New Roman" pitchFamily="18" charset="0"/>
                  </a:defRPr>
                </a:pPr>
                <a:endParaRPr sz="1600" b="1" smtId="4294967295">
                  <a:latin typeface="Times New Roman" pitchFamily="18" charset="0"/>
                  <a:cs typeface="Times New Roman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85.5</c:v>
                </c:pt>
                <c:pt idx="1">
                  <c:v>84.1</c:v>
                </c:pt>
                <c:pt idx="2">
                  <c:v>77.8</c:v>
                </c:pt>
              </c:numCache>
            </c:numRef>
          </c:val>
          <c:shape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033524740487337112"/>
                  <c:y val="-0.047318927943706512"/>
                </c:manualLayout>
              </c:layout>
              <c:txPr>
                <a:bodyPr/>
                <a:p>
                  <a:pPr>
                    <a:defRPr sz="16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6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23321559652686119"/>
                  <c:y val="-0.038715209811925888"/>
                </c:manualLayout>
              </c:layout>
              <c:txPr>
                <a:bodyPr/>
                <a:p>
                  <a:pPr>
                    <a:defRPr sz="16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6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030609546229243279"/>
                  <c:y val="-0.047318588942289352"/>
                </c:manualLayout>
              </c:layout>
              <c:txPr>
                <a:bodyPr/>
                <a:p>
                  <a:pPr>
                    <a:defRPr sz="16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6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1600" b="1" smtId="4294967295">
                    <a:latin typeface="Times New Roman" pitchFamily="18" charset="0"/>
                    <a:cs typeface="Times New Roman" pitchFamily="18" charset="0"/>
                  </a:defRPr>
                </a:pPr>
                <a:endParaRPr sz="1600" b="1" smtId="4294967295">
                  <a:latin typeface="Times New Roman" pitchFamily="18" charset="0"/>
                  <a:cs typeface="Times New Roman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14.5</c:v>
                </c:pt>
                <c:pt idx="1">
                  <c:v>15.9</c:v>
                </c:pt>
                <c:pt idx="2">
                  <c:v>22.2</c:v>
                </c:pt>
              </c:numCache>
            </c:numRef>
          </c:val>
          <c:shape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168866944"/>
        <c:axId val="168868480"/>
        <c:axId val="0"/>
      </c:bar3DChart>
      <c:catAx>
        <c:axId val="168866944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sz="1600" b="1" smtId="4294967295">
                <a:latin typeface="Times New Roman" pitchFamily="18" charset="0"/>
                <a:cs typeface="Times New Roman" pitchFamily="18" charset="0"/>
              </a:defRPr>
            </a:pPr>
            <a:endParaRPr sz="1600" b="1" smtId="4294967295">
              <a:latin typeface="Times New Roman" pitchFamily="18" charset="0"/>
              <a:cs typeface="Times New Roman" pitchFamily="18" charset="0"/>
            </a:endParaRPr>
          </a:p>
        </c:txPr>
        <c:crossAx val="168868480"/>
        <c:crosses val="autoZero"/>
        <c:auto val="0"/>
        <c:lblAlgn val="ctr"/>
        <c:lblOffset/>
        <c:noMultiLvlLbl val="0"/>
      </c:catAx>
      <c:valAx>
        <c:axId val="168868480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sz="1600" b="1" smtId="4294967295">
                <a:latin typeface="Times New Roman" pitchFamily="18" charset="0"/>
                <a:cs typeface="Times New Roman" pitchFamily="18" charset="0"/>
              </a:defRPr>
            </a:pPr>
            <a:endParaRPr sz="1600" b="1" smtId="4294967295">
              <a:latin typeface="Times New Roman" pitchFamily="18" charset="0"/>
              <a:cs typeface="Times New Roman" pitchFamily="18" charset="0"/>
            </a:endParaRPr>
          </a:p>
        </c:txPr>
        <c:crossAx val="168866944"/>
        <c:crosses val="autoZero"/>
        <c:crossBetween val="between"/>
      </c:valAx>
    </c:plotArea>
    <c:legend>
      <c:legendPos/>
      <c:layout>
        <c:manualLayout>
          <c:xMode val="edge"/>
          <c:yMode val="edge"/>
          <c:x val="0.015607195906341076"/>
          <c:y val="0.72995680570602417"/>
          <c:w val="0.2185458242893219"/>
          <c:h val="0.20761026442050934"/>
        </c:manualLayout>
      </c:layout>
      <c:overlay val="0"/>
      <c:txPr>
        <a:bodyPr/>
        <a:p>
          <a:pPr>
            <a:defRPr sz="1600" b="1" smtId="4294967295">
              <a:latin typeface="Times New Roman" pitchFamily="18" charset="0"/>
              <a:cs typeface="Times New Roman" pitchFamily="18" charset="0"/>
            </a:defRPr>
          </a:pPr>
          <a:endParaRPr sz="1600" b="1" smtId="4294967295">
            <a:latin typeface="Times New Roman" pitchFamily="18" charset="0"/>
            <a:cs typeface="Times New Roman" pitchFamily="18" charset="0"/>
          </a:endParaRPr>
        </a:p>
      </c:txPr>
    </c:legend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0091543719172477722"/>
          <c:y val="0.01875000074505806"/>
        </c:manualLayout>
      </c:layout>
      <c:overlay val="0"/>
      <c:txPr>
        <a:bodyPr/>
        <a:p>
          <a:pPr>
            <a:defRPr smtId="4294967295">
              <a:latin typeface="Times New Roman" pitchFamily="18" charset="0"/>
              <a:cs typeface="Times New Roman" pitchFamily="18" charset="0"/>
            </a:defRPr>
          </a:pPr>
          <a:endParaRPr smtId="4294967295">
            <a:latin typeface="Times New Roman" pitchFamily="18" charset="0"/>
            <a:cs typeface="Times New Roman" pitchFamily="18" charset="0"/>
          </a:endParaRPr>
        </a:p>
      </c:txPr>
    </c:title>
    <c:autoTitleDeleted val="0"/>
    <c:plotArea>
      <c:layout>
        <c:manualLayout>
          <c:layoutTarget val="inner"/>
          <c:xMode val="edge"/>
          <c:yMode val="edge"/>
          <c:x val="0.0090445792302489281"/>
          <c:y val="0.084087848663330078"/>
          <c:w val="0.63016051054000854"/>
          <c:h val="0.915912151336669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invertIfNegative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invertIfNegative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9161829352378845"/>
                  <c:y val="-0.04759545624256134"/>
                </c:manualLayout>
              </c:layout>
              <c:txPr>
                <a:bodyPr/>
                <a:p>
                  <a:pPr>
                    <a:defRPr sz="16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6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1185523048043251"/>
                  <c:y val="0.032074365764856339"/>
                </c:manualLayout>
              </c:layout>
              <c:txPr>
                <a:bodyPr/>
                <a:p>
                  <a:pPr>
                    <a:defRPr sz="16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6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068731389939785"/>
                  <c:y val="-0.00015087820065673441"/>
                </c:manualLayout>
              </c:layout>
              <c:txPr>
                <a:bodyPr/>
                <a:p>
                  <a:pPr>
                    <a:defRPr sz="16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6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1600" b="1" smtId="4294967295">
                    <a:latin typeface="Times New Roman" pitchFamily="18" charset="0"/>
                    <a:cs typeface="Times New Roman" pitchFamily="18" charset="0"/>
                  </a:defRPr>
                </a:pPr>
                <a:endParaRPr sz="1600" b="1" smtId="4294967295">
                  <a:latin typeface="Times New Roman" pitchFamily="18" charset="0"/>
                  <a:cs typeface="Times New Roman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Социальные 89,0%</c:v>
                </c:pt>
                <c:pt idx="1">
                  <c:v>Инфраструктурные 10,2%</c:v>
                </c:pt>
                <c:pt idx="2">
                  <c:v>Экономические 0,8%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3477859.5</c:v>
                </c:pt>
                <c:pt idx="1">
                  <c:v>399659.1</c:v>
                </c:pt>
                <c:pt idx="2">
                  <c:v>31407.5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</c:plotArea>
    <c:legend>
      <c:legendPos/>
      <c:layout>
        <c:manualLayout>
          <c:xMode val="edge"/>
          <c:yMode val="edge"/>
          <c:x val="0.59748381376266479"/>
          <c:y val="0.14597883820533752"/>
          <c:w val="0.39347159862518311"/>
          <c:h val="0.42629233002662659"/>
        </c:manualLayout>
      </c:layout>
      <c:overlay val="0"/>
      <c:txPr>
        <a:bodyPr/>
        <a:p>
          <a:pPr>
            <a:defRPr b="1" smtId="4294967295">
              <a:latin typeface="Times New Roman" pitchFamily="18" charset="0"/>
              <a:cs typeface="Times New Roman" pitchFamily="18" charset="0"/>
            </a:defRPr>
          </a:pPr>
          <a:endParaRPr b="1" smtId="4294967295">
            <a:latin typeface="Times New Roman" pitchFamily="18" charset="0"/>
            <a:cs typeface="Times New Roman" pitchFamily="18" charset="0"/>
          </a:endParaRPr>
        </a:p>
      </c:txPr>
    </c:legend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>
            <a:defPPr/>
          </a:lstStyle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процент %</a:t>
            </a:r>
            <a:endParaRPr lang="ru-RU" sz="16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85701197385787964"/>
          <c:y val="0.0236320625990629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32269690185785294"/>
          <c:y val="0"/>
          <c:w val="0.37953284382820129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1"/>
            <c:invertIfNegative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spPr>
              <a:solidFill>
                <a:srgbClr val="92D050"/>
              </a:solidFill>
            </c:spPr>
          </c:dPt>
          <c:dPt>
            <c:idx val="3"/>
            <c:invertIfNegative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.055913586169481277"/>
                  <c:y val="-0.10100939124822617"/>
                </c:manualLayout>
              </c:layout>
              <c:txPr>
                <a:bodyPr/>
                <a:p>
                  <a:pPr>
                    <a:defRPr sz="14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4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9175562858581543"/>
                  <c:y val="0.084847889840602875"/>
                </c:manualLayout>
              </c:layout>
              <c:txPr>
                <a:bodyPr/>
                <a:p>
                  <a:pPr>
                    <a:defRPr sz="14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4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53046222776174545"/>
                  <c:y val="-0.096969015896320343"/>
                </c:manualLayout>
              </c:layout>
              <c:txPr>
                <a:bodyPr/>
                <a:p>
                  <a:pPr>
                    <a:defRPr sz="14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4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"/>
                  <c:y val="-0.088945217430591583"/>
                </c:manualLayout>
              </c:layout>
              <c:txPr>
                <a:bodyPr/>
                <a:p>
                  <a:pPr>
                    <a:defRPr sz="14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4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1400" b="1" smtId="4294967295">
                    <a:latin typeface="Times New Roman" pitchFamily="18" charset="0"/>
                    <a:cs typeface="Times New Roman" pitchFamily="18" charset="0"/>
                  </a:defRPr>
                </a:pPr>
                <a:endParaRPr sz="1400" b="1" smtId="4294967295">
                  <a:latin typeface="Times New Roman" pitchFamily="18" charset="0"/>
                  <a:cs typeface="Times New Roman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Дошкольное образование - 561 009,4 тыс. рублей  - 27,0%</c:v>
                </c:pt>
                <c:pt idx="1">
                  <c:v>Общее образование- 1 239 651,6 тыс. рублей - 59,7%</c:v>
                </c:pt>
                <c:pt idx="2">
                  <c:v>Дополнительное образование - 200 473,2 тыс. рублей - 9,6%</c:v>
                </c:pt>
                <c:pt idx="3">
                  <c:v>Другие вопросы в области образования -                                      76 702,6 тыс. рублей - 3,7%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0.27</c:v>
                </c:pt>
                <c:pt idx="1">
                  <c:v>0.597</c:v>
                </c:pt>
                <c:pt idx="2">
                  <c:v>0.096</c:v>
                </c:pt>
                <c:pt idx="3">
                  <c:v>0.037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</c:plotArea>
    <c:legend>
      <c:legendPos/>
      <c:layout>
        <c:manualLayout>
          <c:xMode val="edge"/>
          <c:yMode val="edge"/>
          <c:x val="0.4589715301990509"/>
          <c:y val="0.13831223547458649"/>
          <c:w val="0.53227138519287109"/>
          <c:h val="0.81516683101654053"/>
        </c:manualLayout>
      </c:layout>
      <c:overlay val="0"/>
      <c:txPr>
        <a:bodyPr/>
        <a:p>
          <a:pPr>
            <a:defRPr sz="1600" b="1" smtId="4294967295">
              <a:latin typeface="Times New Roman" pitchFamily="18" charset="0"/>
              <a:cs typeface="Times New Roman" pitchFamily="18" charset="0"/>
            </a:defRPr>
          </a:pPr>
          <a:endParaRPr sz="1600" b="1" smtId="4294967295">
            <a:latin typeface="Times New Roman" pitchFamily="18" charset="0"/>
            <a:cs typeface="Times New Roman" pitchFamily="18" charset="0"/>
          </a:endParaRPr>
        </a:p>
      </c:txPr>
    </c:legend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0602581314742565"/>
          <c:y val="0.025863662362098694"/>
          <c:w val="0.64077144861221313"/>
          <c:h val="0.8077231049537658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Дошкольные организации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058072615414857864"/>
                  <c:y val="0.13747541606426239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z="200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2989</a:t>
                    </a:r>
                    <a:endParaRPr lang="en-US" sz="200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 algn="ctr">
                    <a:defRPr lang="ru-RU" sz="2000" kern="1200" baseline="0" smtId="4294967295">
                      <a:solidFill>
                        <a:schemeClr val="accent4">
                          <a:lumMod val="75000"/>
                        </a:schemeClr>
                      </a:solidFill>
                      <a:latin typeface="Franklin Gothic Demi" pitchFamily="34" charset="0"/>
                      <a:ea typeface="+mn-ea"/>
                      <a:cs typeface="+mn-cs"/>
                    </a:defRPr>
                  </a:pPr>
                  <a:endParaRPr lang="ru-RU" sz="2000" kern="1200" baseline="0" smtId="4294967295">
                    <a:solidFill>
                      <a:schemeClr val="accent4">
                        <a:lumMod val="75000"/>
                      </a:schemeClr>
                    </a:solidFill>
                    <a:latin typeface="Franklin Gothic Demi" pitchFamily="34" charset="0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47132875770330429"/>
                  <c:y val="0.17523883283138275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z="200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3</a:t>
                    </a:r>
                    <a:r>
                      <a:rPr lang="ru-RU" sz="2000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1</a:t>
                    </a:r>
                    <a:r>
                      <a:rPr lang="ru-RU" sz="200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63</a:t>
                    </a:r>
                    <a:endParaRPr lang="en-US" sz="200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 algn="ctr">
                    <a:defRPr lang="ru-RU" sz="2000" kern="1200" baseline="0" smtId="4294967295">
                      <a:solidFill>
                        <a:schemeClr val="accent4">
                          <a:lumMod val="75000"/>
                        </a:schemeClr>
                      </a:solidFill>
                      <a:latin typeface="Franklin Gothic Demi" pitchFamily="34" charset="0"/>
                      <a:ea typeface="+mn-ea"/>
                      <a:cs typeface="+mn-cs"/>
                    </a:defRPr>
                  </a:pPr>
                  <a:endParaRPr lang="ru-RU" sz="2000" kern="1200" baseline="0" smtId="4294967295">
                    <a:solidFill>
                      <a:schemeClr val="accent4">
                        <a:lumMod val="75000"/>
                      </a:schemeClr>
                    </a:solidFill>
                    <a:latin typeface="Franklin Gothic Demi" pitchFamily="34" charset="0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51116030663251877"/>
                  <c:y val="0.17258606851100922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z="200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3163</a:t>
                    </a:r>
                    <a:endParaRPr lang="en-US" sz="200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 algn="ctr">
                    <a:defRPr lang="ru-RU" sz="2000" kern="1200" baseline="0" smtId="4294967295">
                      <a:solidFill>
                        <a:schemeClr val="accent4">
                          <a:lumMod val="75000"/>
                        </a:schemeClr>
                      </a:solidFill>
                      <a:latin typeface="Franklin Gothic Demi" pitchFamily="34" charset="0"/>
                      <a:ea typeface="+mn-ea"/>
                      <a:cs typeface="+mn-cs"/>
                    </a:defRPr>
                  </a:pPr>
                  <a:endParaRPr lang="ru-RU" sz="2000" kern="1200" baseline="0" smtId="4294967295">
                    <a:solidFill>
                      <a:schemeClr val="accent4">
                        <a:lumMod val="75000"/>
                      </a:schemeClr>
                    </a:solidFill>
                    <a:latin typeface="Franklin Gothic Demi" pitchFamily="34" charset="0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6347966194152832"/>
                  <c:y val="0.17737996578216553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z="200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3163</a:t>
                    </a:r>
                    <a:endParaRPr lang="en-US" sz="200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 algn="ctr">
                    <a:defRPr lang="ru-RU" sz="2000" kern="1200" baseline="0" smtId="4294967295">
                      <a:solidFill>
                        <a:schemeClr val="accent4">
                          <a:lumMod val="75000"/>
                        </a:schemeClr>
                      </a:solidFill>
                      <a:latin typeface="Franklin Gothic Demi" pitchFamily="34" charset="0"/>
                      <a:ea typeface="+mn-ea"/>
                      <a:cs typeface="+mn-cs"/>
                    </a:defRPr>
                  </a:pPr>
                  <a:endParaRPr lang="ru-RU" sz="2000" kern="1200" baseline="0" smtId="4294967295">
                    <a:solidFill>
                      <a:schemeClr val="accent4">
                        <a:lumMod val="75000"/>
                      </a:schemeClr>
                    </a:solidFill>
                    <a:latin typeface="Franklin Gothic Demi" pitchFamily="34" charset="0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 algn="ctr">
                  <a:defRPr lang="ru-RU" sz="2000" b="1" i="0" u="none" strike="noStrike" kern="1200" baseline="0" smtId="4294967295">
                    <a:solidFill>
                      <a:schemeClr val="accent4">
                        <a:lumMod val="75000"/>
                      </a:schemeClr>
                    </a:solidFill>
                    <a:latin typeface="Franklin Gothic Demi" pitchFamily="34" charset="0"/>
                    <a:ea typeface="+mn-ea"/>
                    <a:cs typeface="+mn-cs"/>
                  </a:defRPr>
                </a:pPr>
                <a:endParaRPr lang="ru-RU" sz="2000" b="1" i="0" u="none" strike="noStrike" kern="1200" baseline="0" smtId="4294967295">
                  <a:solidFill>
                    <a:schemeClr val="accent4">
                      <a:lumMod val="75000"/>
                    </a:schemeClr>
                  </a:solidFill>
                  <a:latin typeface="Franklin Gothic Demi" pitchFamily="34" charset="0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3641</c:v>
                </c:pt>
                <c:pt idx="1">
                  <c:v>3958</c:v>
                </c:pt>
                <c:pt idx="2">
                  <c:v>4112</c:v>
                </c:pt>
                <c:pt idx="3">
                  <c:v>4135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Общеобразовательные организации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0058590513654053211"/>
                  <c:y val="-0.0013158263172954321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>
                      <a:defRPr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Demi" pitchFamily="34" charset="0"/>
                      </a:defRPr>
                    </a:pPr>
                    <a:r>
                      <a:rPr lang="ru-RU" sz="240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8 884</a:t>
                    </a:r>
                    <a:endParaRPr lang="en-US" sz="240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400" smtId="4294967295">
                      <a:solidFill>
                        <a:schemeClr val="accent3">
                          <a:lumMod val="75000"/>
                        </a:schemeClr>
                      </a:solidFill>
                      <a:latin typeface="Franklin Gothic Demi" pitchFamily="34" charset="0"/>
                    </a:defRPr>
                  </a:pPr>
                  <a:endParaRPr sz="2400" smtId="4294967295">
                    <a:solidFill>
                      <a:schemeClr val="accent3">
                        <a:lumMod val="75000"/>
                      </a:schemeClr>
                    </a:solidFill>
                    <a:latin typeface="Franklin Gothic Demi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049534137360751629"/>
                  <c:y val="-0.010308533906936646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>
                      <a:defRPr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Demi" pitchFamily="34" charset="0"/>
                      </a:defRPr>
                    </a:pPr>
                    <a:r>
                      <a:rPr lang="ru-RU" sz="240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9 042</a:t>
                    </a:r>
                    <a:endParaRPr lang="en-US" sz="240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400" smtId="4294967295">
                      <a:solidFill>
                        <a:schemeClr val="accent3">
                          <a:lumMod val="75000"/>
                        </a:schemeClr>
                      </a:solidFill>
                      <a:latin typeface="Franklin Gothic Demi" pitchFamily="34" charset="0"/>
                    </a:defRPr>
                  </a:pPr>
                  <a:endParaRPr sz="2400" smtId="4294967295">
                    <a:solidFill>
                      <a:schemeClr val="accent3">
                        <a:lumMod val="75000"/>
                      </a:schemeClr>
                    </a:solidFill>
                    <a:latin typeface="Franklin Gothic Demi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015432445798069239"/>
                  <c:y val="-0.0089578349143266678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>
                      <a:defRPr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Demi" pitchFamily="34" charset="0"/>
                      </a:defRPr>
                    </a:pPr>
                    <a:r>
                      <a:rPr lang="ru-RU" sz="240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8 992</a:t>
                    </a:r>
                    <a:endParaRPr lang="en-US" sz="240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400" smtId="4294967295">
                      <a:solidFill>
                        <a:schemeClr val="accent3">
                          <a:lumMod val="75000"/>
                        </a:schemeClr>
                      </a:solidFill>
                      <a:latin typeface="Franklin Gothic Demi" pitchFamily="34" charset="0"/>
                    </a:defRPr>
                  </a:pPr>
                  <a:endParaRPr sz="2400" smtId="4294967295">
                    <a:solidFill>
                      <a:schemeClr val="accent3">
                        <a:lumMod val="75000"/>
                      </a:schemeClr>
                    </a:solidFill>
                    <a:latin typeface="Franklin Gothic Demi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0042527341283857822"/>
                  <c:y val="-0.011566945351660252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>
                      <a:defRPr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Demi" pitchFamily="34" charset="0"/>
                      </a:defRPr>
                    </a:pPr>
                    <a:r>
                      <a:rPr lang="ru-RU" sz="240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8 992</a:t>
                    </a:r>
                    <a:endParaRPr lang="en-US" sz="240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400" smtId="4294967295">
                      <a:solidFill>
                        <a:schemeClr val="accent3">
                          <a:lumMod val="75000"/>
                        </a:schemeClr>
                      </a:solidFill>
                      <a:latin typeface="Franklin Gothic Demi" pitchFamily="34" charset="0"/>
                    </a:defRPr>
                  </a:pPr>
                  <a:endParaRPr sz="2400" smtId="4294967295">
                    <a:solidFill>
                      <a:schemeClr val="accent3">
                        <a:lumMod val="75000"/>
                      </a:schemeClr>
                    </a:solidFill>
                    <a:latin typeface="Franklin Gothic Demi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2400" b="1" smtId="4294967295">
                    <a:solidFill>
                      <a:schemeClr val="accent3">
                        <a:lumMod val="75000"/>
                      </a:schemeClr>
                    </a:solidFill>
                    <a:latin typeface="Franklin Gothic Demi" pitchFamily="34" charset="0"/>
                  </a:defRPr>
                </a:pPr>
                <a:endParaRPr sz="2400" b="1" smtId="4294967295">
                  <a:solidFill>
                    <a:schemeClr val="accent3">
                      <a:lumMod val="75000"/>
                    </a:schemeClr>
                  </a:solidFill>
                  <a:latin typeface="Franklin Gothic Demi" pitchFamily="34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9221</c:v>
                </c:pt>
                <c:pt idx="1">
                  <c:v>9354</c:v>
                </c:pt>
                <c:pt idx="2">
                  <c:v>9473</c:v>
                </c:pt>
                <c:pt idx="3">
                  <c:v>9473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0821433737874031"/>
                  <c:y val="0.0976988673210144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z="200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7 373</a:t>
                    </a:r>
                    <a:endParaRPr lang="en-US" sz="200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 algn="ctr">
                    <a:defRPr lang="ru-RU" sz="2000" kern="1200" baseline="0" smtId="4294967295">
                      <a:solidFill>
                        <a:schemeClr val="accent4">
                          <a:lumMod val="75000"/>
                        </a:schemeClr>
                      </a:solidFill>
                      <a:latin typeface="Franklin Gothic Demi" pitchFamily="34" charset="0"/>
                      <a:ea typeface="+mn-ea"/>
                      <a:cs typeface="+mn-cs"/>
                    </a:defRPr>
                  </a:pPr>
                  <a:endParaRPr lang="ru-RU" sz="2000" kern="1200" baseline="0" smtId="4294967295">
                    <a:solidFill>
                      <a:schemeClr val="accent4">
                        <a:lumMod val="75000"/>
                      </a:schemeClr>
                    </a:solidFill>
                    <a:latin typeface="Franklin Gothic Demi" pitchFamily="34" charset="0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4531463235616684"/>
                  <c:y val="0.099638946354389191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z="200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7 373</a:t>
                    </a:r>
                    <a:endParaRPr lang="en-US" sz="200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 algn="ctr">
                    <a:defRPr lang="ru-RU" sz="2000" kern="1200" baseline="0" smtId="4294967295">
                      <a:solidFill>
                        <a:schemeClr val="accent4">
                          <a:lumMod val="75000"/>
                        </a:schemeClr>
                      </a:solidFill>
                      <a:latin typeface="Franklin Gothic Demi" pitchFamily="34" charset="0"/>
                      <a:ea typeface="+mn-ea"/>
                      <a:cs typeface="+mn-cs"/>
                    </a:defRPr>
                  </a:pPr>
                  <a:endParaRPr lang="ru-RU" sz="2000" kern="1200" baseline="0" smtId="4294967295">
                    <a:solidFill>
                      <a:schemeClr val="accent4">
                        <a:lumMod val="75000"/>
                      </a:schemeClr>
                    </a:solidFill>
                    <a:latin typeface="Franklin Gothic Demi" pitchFamily="34" charset="0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4161384329199791"/>
                  <c:y val="0.1099449023604393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z="200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7 373</a:t>
                    </a:r>
                    <a:endParaRPr lang="en-US" sz="200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 algn="ctr">
                    <a:defRPr lang="ru-RU" sz="2000" kern="1200" baseline="0" smtId="4294967295">
                      <a:solidFill>
                        <a:schemeClr val="accent4">
                          <a:lumMod val="75000"/>
                        </a:schemeClr>
                      </a:solidFill>
                      <a:latin typeface="Franklin Gothic Demi" pitchFamily="34" charset="0"/>
                      <a:ea typeface="+mn-ea"/>
                      <a:cs typeface="+mn-cs"/>
                    </a:defRPr>
                  </a:pPr>
                  <a:endParaRPr lang="ru-RU" sz="2000" kern="1200" baseline="0" smtId="4294967295">
                    <a:solidFill>
                      <a:schemeClr val="accent4">
                        <a:lumMod val="75000"/>
                      </a:schemeClr>
                    </a:solidFill>
                    <a:latin typeface="Franklin Gothic Demi" pitchFamily="34" charset="0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36307085305452347"/>
                  <c:y val="0.094125464558601379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z="200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7 373</a:t>
                    </a:r>
                    <a:endParaRPr lang="en-US" sz="200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 algn="ctr">
                    <a:defRPr lang="ru-RU" sz="2000" kern="1200" baseline="0" smtId="4294967295">
                      <a:solidFill>
                        <a:schemeClr val="accent4">
                          <a:lumMod val="75000"/>
                        </a:schemeClr>
                      </a:solidFill>
                      <a:latin typeface="Franklin Gothic Demi" pitchFamily="34" charset="0"/>
                      <a:ea typeface="+mn-ea"/>
                      <a:cs typeface="+mn-cs"/>
                    </a:defRPr>
                  </a:pPr>
                  <a:endParaRPr lang="ru-RU" sz="2000" kern="1200" baseline="0" smtId="4294967295">
                    <a:solidFill>
                      <a:schemeClr val="accent4">
                        <a:lumMod val="75000"/>
                      </a:schemeClr>
                    </a:solidFill>
                    <a:latin typeface="Franklin Gothic Demi" pitchFamily="34" charset="0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 algn="ctr">
                  <a:defRPr lang="ru-RU" sz="2000" b="1" i="0" u="none" strike="noStrike" kern="1200" baseline="0" smtId="4294967295">
                    <a:solidFill>
                      <a:schemeClr val="accent4">
                        <a:lumMod val="75000"/>
                      </a:schemeClr>
                    </a:solidFill>
                    <a:latin typeface="Franklin Gothic Demi" pitchFamily="34" charset="0"/>
                    <a:ea typeface="+mn-ea"/>
                    <a:cs typeface="+mn-cs"/>
                  </a:defRPr>
                </a:pPr>
                <a:endParaRPr lang="ru-RU" sz="2000" b="1" i="0" u="none" strike="noStrike" kern="1200" baseline="0" smtId="4294967295">
                  <a:solidFill>
                    <a:schemeClr val="accent4">
                      <a:lumMod val="75000"/>
                    </a:schemeClr>
                  </a:solidFill>
                  <a:latin typeface="Franklin Gothic Demi" pitchFamily="34" charset="0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#,##0</c:formatCode>
                <c:ptCount val="4"/>
                <c:pt idx="0">
                  <c:v>7016</c:v>
                </c:pt>
                <c:pt idx="1">
                  <c:v>7016</c:v>
                </c:pt>
                <c:pt idx="2">
                  <c:v>7016</c:v>
                </c:pt>
                <c:pt idx="3">
                  <c:v>7016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ylinder"/>
        <c:axId val="172023168"/>
        <c:axId val="176198784"/>
        <c:axId val="176121600"/>
      </c:bar3DChart>
      <c:catAx>
        <c:axId val="172023168"/>
        <c:scaling>
          <c:orientation/>
        </c:scaling>
        <c:delete val="1"/>
        <c:axPos val="b"/>
        <c:numFmt formatCode="General" sourceLinked="0"/>
        <c:majorTickMark val="out"/>
        <c:minorTickMark val="none"/>
        <c:tickLblPos val="none"/>
        <c:crossAx val="176198784"/>
        <c:auto val="0"/>
        <c:lblAlgn val="ctr"/>
        <c:lblOffset/>
        <c:noMultiLvlLbl val="0"/>
      </c:catAx>
      <c:valAx>
        <c:axId val="176198784"/>
        <c:scaling>
          <c:orientation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72023168"/>
        <c:crossBetween val="between"/>
      </c:valAx>
      <c:serAx>
        <c:axId val="176121600"/>
        <c:scaling>
          <c:orientation/>
        </c:scaling>
        <c:delete val="1"/>
        <c:axPos val="b"/>
        <c:majorTickMark val="out"/>
        <c:minorTickMark val="none"/>
        <c:tickLblPos val="none"/>
        <c:crossAx val="176198784"/>
      </c:serAx>
    </c:plotArea>
    <c:legend>
      <c:legendPos/>
      <c:legendEntry>
        <c:idx val="0"/>
        <c:txPr>
          <a:bodyPr/>
          <a:p>
            <a:pPr>
              <a:defRPr sz="2400" b="1" baseline="0" smtId="4294967295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sz="2400" b="1" baseline="0" smtId="4294967295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txPr>
      </c:legendEntry>
      <c:legendEntry>
        <c:idx val="1"/>
        <c:txPr>
          <a:bodyPr/>
          <a:p>
            <a:pPr>
              <a:defRPr sz="2400" b="1" baseline="0" smtId="4294967295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sz="2400" b="1" baseline="0" smtId="4294967295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txPr>
      </c:legendEntry>
      <c:legendEntry>
        <c:idx val="2"/>
        <c:txPr>
          <a:bodyPr/>
          <a:p>
            <a:pPr>
              <a:defRPr sz="2400" b="1" baseline="0" smtId="4294967295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sz="2400" b="1" baseline="0" smtId="4294967295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txPr>
      </c:legendEntry>
      <c:layout>
        <c:manualLayout>
          <c:xMode val="edge"/>
          <c:yMode val="edge"/>
          <c:x val="0.63905817270278931"/>
          <c:y val="0.065742209553718567"/>
          <c:w val="0.35955291986465454"/>
          <c:h val="0.67082852125167847"/>
        </c:manualLayout>
      </c:layout>
      <c:overlay val="0"/>
      <c:txPr>
        <a:bodyPr/>
        <a:p>
          <a:pPr>
            <a:defRPr sz="2400" b="1" baseline="0" smtId="4294967295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sz="2400" b="1" baseline="0" smtId="4294967295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:txPr>
    </c:legend>
    <c:plotVisOnly val="1"/>
    <c:dispBlanksAs val="gap"/>
    <c:showDLblsOverMax val="1"/>
  </c:chart>
  <c:txPr>
    <a:bodyPr/>
    <a:p>
      <a:pPr>
        <a:defRPr sz="1800" smtId="4294967295"/>
      </a:pPr>
      <a:endParaRPr sz="1800" smtId="4294967295"/>
    </a:p>
  </c:txPr>
  <c:externalData r:id="rId1"/>
  <c:userShapes r:id="rId2"/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3702982664108"/>
          <c:y val="0"/>
          <c:w val="0.37953284382820129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0"/>
            <c:invertIfNegative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invertIfNegative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spPr>
              <a:solidFill>
                <a:srgbClr val="92D050"/>
              </a:solidFill>
            </c:spPr>
          </c:dPt>
          <c:dPt>
            <c:idx val="4"/>
            <c:invertIfNegative val="0"/>
            <c:spPr>
              <a:solidFill>
                <a:srgbClr val="FFC000"/>
              </a:solidFill>
            </c:spPr>
          </c:dPt>
          <c:dLbls>
            <c:dLbl>
              <c:idx val="0"/>
              <c:txPr>
                <a:bodyPr/>
                <a:p>
                  <a:pPr>
                    <a:defRPr sz="14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4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14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4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14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4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13440726324915886"/>
                  <c:y val="-0.12032623589038849"/>
                </c:manualLayout>
              </c:layout>
              <c:txPr>
                <a:bodyPr/>
                <a:p>
                  <a:pPr>
                    <a:defRPr sz="14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4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0.0043010450899600983"/>
                  <c:y val="-0.052524883300065994"/>
                </c:manualLayout>
              </c:layout>
              <c:txPr>
                <a:bodyPr/>
                <a:p>
                  <a:pPr>
                    <a:defRPr sz="1400" smtId="4294967295">
                      <a:latin typeface="Times New Roman" pitchFamily="18" charset="0"/>
                      <a:cs typeface="Times New Roman" pitchFamily="18" charset="0"/>
                    </a:defRPr>
                  </a:pPr>
                  <a:endParaRPr sz="1400" smtId="4294967295"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1400" b="1" smtId="4294967295">
                    <a:latin typeface="Times New Roman" pitchFamily="18" charset="0"/>
                    <a:cs typeface="Times New Roman" pitchFamily="18" charset="0"/>
                  </a:defRPr>
                </a:pPr>
                <a:endParaRPr sz="1400" b="1" smtId="4294967295">
                  <a:latin typeface="Times New Roman" pitchFamily="18" charset="0"/>
                  <a:cs typeface="Times New Roman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Обеспечение деятельности библиотек - 51 946,4 тыс. рублей - 48,3%</c:v>
                </c:pt>
                <c:pt idx="1">
                  <c:v>Обеспечение деятельности музея -      6 362,0 тыс. рублей - 5,9%</c:v>
                </c:pt>
                <c:pt idx="2">
                  <c:v>Обеспечение деятельности клубов -     41 426,9 тыс. рублей - 38,5%</c:v>
                </c:pt>
                <c:pt idx="3">
                  <c:v>Расходы на мероприятия в области культуры - 645,6 тыс. рублей - 0,6%</c:v>
                </c:pt>
                <c:pt idx="4">
                  <c:v>Другие расходы в области культуры - 7 234,5 тыс. рублей - 6,7%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0.483</c:v>
                </c:pt>
                <c:pt idx="1">
                  <c:v>0.0590000000000002</c:v>
                </c:pt>
                <c:pt idx="2">
                  <c:v>0.385000000000001</c:v>
                </c:pt>
                <c:pt idx="3">
                  <c:v>0.00600000000000001</c:v>
                </c:pt>
                <c:pt idx="4" formatCode="0.00%">
                  <c:v>0.067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</c:plotArea>
    <c:legend>
      <c:legendPos/>
      <c:layout>
        <c:manualLayout>
          <c:xMode val="edge"/>
          <c:yMode val="edge"/>
          <c:x val="0.57823711633682251"/>
          <c:y val="0.045383598655462265"/>
          <c:w val="0.41300579905509949"/>
          <c:h val="0.90809547901153564"/>
        </c:manualLayout>
      </c:layout>
      <c:overlay val="0"/>
      <c:txPr>
        <a:bodyPr/>
        <a:p>
          <a:pPr>
            <a:defRPr sz="1600" b="1" smtId="4294967295">
              <a:latin typeface="Times New Roman" pitchFamily="18" charset="0"/>
              <a:cs typeface="Times New Roman" pitchFamily="18" charset="0"/>
            </a:defRPr>
          </a:pPr>
          <a:endParaRPr sz="1600" b="1" smtId="4294967295">
            <a:latin typeface="Times New Roman" pitchFamily="18" charset="0"/>
            <a:cs typeface="Times New Roman" pitchFamily="18" charset="0"/>
          </a:endParaRPr>
        </a:p>
      </c:txPr>
    </c:legend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C43AC72-103E-4359-A729-A0C3409538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>
          <a:defPPr/>
        </a:lstStyle>
        <a:p>
          <a:pPr/>
          <a:endParaRPr lang="ru-RU"/>
        </a:p>
      </dgm:t>
    </dgm:pt>
    <dgm:pt modelId="{FD98CF20-9C0C-45A3-BEEA-74939EADDA44}" type="pres">
      <dgm:prSet presAssocID="{DC43AC72-103E-4359-A729-A0C3409538D9}" presName="linear">
        <dgm:presLayoutVars>
          <dgm:animLvl val="lvl"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94786EDA-0AAC-4C0E-AA72-C690B5A26B76}" type="presOf" srcId="{DC43AC72-103E-4359-A729-A0C3409538D9}" destId="{FD98CF20-9C0C-45A3-BEEA-74939EADDA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40638D6-CEFF-414A-B36A-CF04ADACEC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>
          <a:defPPr/>
        </a:lstStyle>
        <a:p>
          <a:pPr/>
          <a:endParaRPr lang="ru-RU"/>
        </a:p>
      </dgm:t>
    </dgm:pt>
    <dgm:pt modelId="{F8C9D515-FE85-4C60-8078-67A3600FB2C9}" type="parTrans" cxnId="{1D9504E9-1A79-4763-8FEA-5E291FCBA392}">
      <dgm:prSet custT="1"/>
      <dgm:spPr/>
      <dgm:t>
        <a:bodyPr/>
        <a:lstStyle>
          <a:defPPr/>
        </a:lstStyle>
        <a:p>
          <a:pPr/>
          <a:endParaRPr lang="ru-RU" sz="1400"/>
        </a:p>
      </dgm:t>
    </dgm:pt>
    <dgm:pt modelId="{899E5FB2-98C1-4CB6-A4FF-9DDDBDDC5FB1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>
          <a:defPPr/>
        </a:lstStyle>
        <a:p>
          <a:pPr/>
          <a:r>
            <a:rPr lang="ru-RU" sz="1600" b="1" smtClean="0">
              <a:latin typeface="Times New Roman" pitchFamily="18" charset="0"/>
              <a:cs typeface="Times New Roman" pitchFamily="18" charset="0"/>
            </a:rPr>
            <a:t>на оплату исполнения судебных актов</a:t>
          </a:r>
        </a:p>
        <a:p>
          <a:pPr/>
          <a:r>
            <a:rPr lang="ru-RU" sz="1600" b="1" smtClean="0">
              <a:latin typeface="Times New Roman" pitchFamily="18" charset="0"/>
              <a:cs typeface="Times New Roman" pitchFamily="18" charset="0"/>
            </a:rPr>
            <a:t>5 727,6 тыс. рублей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941487EA-2EC8-4D79-B1F4-614850DAF81B}" type="sibTrans" cxnId="{1D9504E9-1A79-4763-8FEA-5E291FCBA392}">
      <dgm:prSet custT="1"/>
      <dgm:spPr/>
      <dgm:t>
        <a:bodyPr/>
        <a:lstStyle>
          <a:defPPr/>
        </a:lstStyle>
        <a:p>
          <a:pPr/>
          <a:endParaRPr lang="ru-RU" sz="1400"/>
        </a:p>
      </dgm:t>
    </dgm:pt>
    <dgm:pt modelId="{580AE584-4F84-4635-B86D-BCF06DE54021}" type="parTrans" cxnId="{974FCC17-876B-4E91-B0E6-A5203DB3BB7D}">
      <dgm:prSet custT="1"/>
      <dgm:spPr/>
      <dgm:t>
        <a:bodyPr/>
        <a:lstStyle>
          <a:defPPr/>
        </a:lstStyle>
        <a:p>
          <a:pPr/>
          <a:endParaRPr lang="ru-RU" sz="1400"/>
        </a:p>
      </dgm:t>
    </dgm:pt>
    <dgm:pt modelId="{98012779-070F-432F-9067-1C990682D090}">
      <dgm:prSet phldrT="[Текст]" custT="1"/>
      <dgm:spPr/>
      <dgm:t>
        <a:bodyPr/>
        <a:lstStyle>
          <a:defPPr/>
        </a:lstStyle>
        <a:p>
          <a:pPr/>
          <a:r>
            <a:rPr lang="ru-RU" sz="1600" b="1" smtClean="0">
              <a:latin typeface="Times New Roman" pitchFamily="18" charset="0"/>
              <a:cs typeface="Times New Roman" pitchFamily="18" charset="0"/>
            </a:rPr>
            <a:t>на обеспечение мероприятий по переселению граждан из многоквартирного аварийного жилищного фонда, признанного непригодным для проживания, аварийным и подлежащим сносу или реконструкции </a:t>
          </a:r>
        </a:p>
        <a:p>
          <a:pPr/>
          <a:r>
            <a:rPr lang="ru-RU" sz="1600" b="1" smtClean="0">
              <a:latin typeface="Times New Roman" pitchFamily="18" charset="0"/>
              <a:cs typeface="Times New Roman" pitchFamily="18" charset="0"/>
            </a:rPr>
            <a:t> 144 178,4 тыс. рублей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30753721-84C5-420E-8916-248D43A18F72}" type="sibTrans" cxnId="{974FCC17-876B-4E91-B0E6-A5203DB3BB7D}">
      <dgm:prSet custT="1"/>
      <dgm:spPr/>
      <dgm:t>
        <a:bodyPr/>
        <a:lstStyle>
          <a:defPPr/>
        </a:lstStyle>
        <a:p>
          <a:pPr/>
          <a:endParaRPr lang="ru-RU" sz="1400"/>
        </a:p>
      </dgm:t>
    </dgm:pt>
    <dgm:pt modelId="{0B721D20-386D-421B-894A-36FF004CE370}" type="parTrans" cxnId="{BFA472B8-3F36-4229-8442-FF6B65F1B671}">
      <dgm:prSet custT="1"/>
      <dgm:spPr/>
      <dgm:t>
        <a:bodyPr/>
        <a:lstStyle>
          <a:defPPr/>
        </a:lstStyle>
        <a:p>
          <a:pPr/>
          <a:endParaRPr lang="ru-RU" sz="1400"/>
        </a:p>
      </dgm:t>
    </dgm:pt>
    <dgm:pt modelId="{68D4A58C-B831-4EBB-90B3-DDA645E33E5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>
          <a:defPPr/>
        </a:lstStyle>
        <a:p>
          <a:pPr/>
          <a:r>
            <a:rPr lang="ru-RU" sz="1600" b="1" smtClean="0">
              <a:latin typeface="Times New Roman" pitchFamily="18" charset="0"/>
              <a:cs typeface="Times New Roman" pitchFamily="18" charset="0"/>
            </a:rPr>
            <a:t>на возмещение предприятиям жилищно-коммунального хозяйства части платы граждан за коммунальные услуги </a:t>
          </a:r>
        </a:p>
        <a:p>
          <a:pPr/>
          <a:r>
            <a:rPr lang="ru-RU" sz="1600" b="1" smtClean="0">
              <a:latin typeface="Times New Roman" pitchFamily="18" charset="0"/>
              <a:cs typeface="Times New Roman" pitchFamily="18" charset="0"/>
            </a:rPr>
            <a:t>54 145,9 тыс. рублей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FFA8A3E0-13CF-4B04-908F-0B179652C3AB}" type="sibTrans" cxnId="{BFA472B8-3F36-4229-8442-FF6B65F1B671}">
      <dgm:prSet custT="1"/>
      <dgm:spPr/>
      <dgm:t>
        <a:bodyPr/>
        <a:lstStyle>
          <a:defPPr/>
        </a:lstStyle>
        <a:p>
          <a:pPr/>
          <a:endParaRPr lang="ru-RU" sz="1400"/>
        </a:p>
      </dgm:t>
    </dgm:pt>
    <dgm:pt modelId="{A04A9EFA-86DA-4005-BD83-C70E8D3FE55F}" type="parTrans" cxnId="{EC18F375-AE6B-4F59-A7B6-86825B9BF6AA}">
      <dgm:prSet custT="1"/>
      <dgm:spPr/>
      <dgm:t>
        <a:bodyPr/>
        <a:lstStyle>
          <a:defPPr/>
        </a:lstStyle>
        <a:p>
          <a:pPr/>
          <a:endParaRPr lang="ru-RU" sz="1400"/>
        </a:p>
      </dgm:t>
    </dgm:pt>
    <dgm:pt modelId="{25691D08-5B6F-455E-ADA5-8B20C10B0D27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>
          <a:defPPr/>
        </a:lstStyle>
        <a:p>
          <a:pPr/>
          <a:r>
            <a:rPr lang="ru-RU" sz="1400" smtClean="0"/>
            <a:t> </a:t>
          </a:r>
          <a:r>
            <a:rPr lang="ru-RU" sz="1600" b="1" smtClean="0">
              <a:latin typeface="Times New Roman" pitchFamily="18" charset="0"/>
              <a:cs typeface="Times New Roman" pitchFamily="18" charset="0"/>
            </a:rPr>
            <a:t>на проведение ремонтов муниципальных бюджетных учреждений   3 059,9 тыс. рублей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8983F672-14E7-42DA-95E9-553A2CF7BB40}" type="sibTrans" cxnId="{EC18F375-AE6B-4F59-A7B6-86825B9BF6AA}">
      <dgm:prSet custT="1"/>
      <dgm:spPr/>
      <dgm:t>
        <a:bodyPr/>
        <a:lstStyle>
          <a:defPPr/>
        </a:lstStyle>
        <a:p>
          <a:pPr/>
          <a:endParaRPr lang="ru-RU" sz="1400"/>
        </a:p>
      </dgm:t>
    </dgm:pt>
    <dgm:pt modelId="{DBD72C4A-5A53-4878-A895-D7E0E3DBC17E}" type="parTrans" cxnId="{2A2E15DC-2B2B-49E4-A2CF-7A015CCA8D5C}">
      <dgm:prSet custT="1"/>
      <dgm:spPr/>
      <dgm:t>
        <a:bodyPr/>
        <a:lstStyle>
          <a:defPPr/>
        </a:lstStyle>
        <a:p>
          <a:pPr/>
          <a:endParaRPr lang="ru-RU" sz="1400"/>
        </a:p>
      </dgm:t>
    </dgm:pt>
    <dgm:pt modelId="{60732298-8D20-49ED-89ED-083427B2ED55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>
          <a:defPPr/>
        </a:lstStyle>
        <a:p>
          <a:pPr/>
          <a:r>
            <a:rPr lang="ru-RU" sz="1600" b="1" smtClean="0">
              <a:latin typeface="Times New Roman" pitchFamily="18" charset="0"/>
              <a:cs typeface="Times New Roman" pitchFamily="18" charset="0"/>
            </a:rPr>
            <a:t>на реализацию инициативных проектов  382,4 тыс. рублей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5663B8DD-9BA1-4455-A549-99C1DD88A47B}" type="sibTrans" cxnId="{2A2E15DC-2B2B-49E4-A2CF-7A015CCA8D5C}">
      <dgm:prSet custT="1"/>
      <dgm:spPr/>
      <dgm:t>
        <a:bodyPr/>
        <a:lstStyle>
          <a:defPPr/>
        </a:lstStyle>
        <a:p>
          <a:pPr/>
          <a:endParaRPr lang="ru-RU" sz="1400"/>
        </a:p>
      </dgm:t>
    </dgm:pt>
    <dgm:pt modelId="{1BF98325-D703-4EA1-8325-AE676E676E9F}" type="parTrans" cxnId="{AC3A9CCD-768A-45A0-8048-FF63BF656230}">
      <dgm:prSet custT="1"/>
      <dgm:spPr/>
      <dgm:t>
        <a:bodyPr/>
        <a:lstStyle>
          <a:defPPr/>
        </a:lstStyle>
        <a:p>
          <a:pPr/>
          <a:endParaRPr lang="ru-RU" sz="1400"/>
        </a:p>
      </dgm:t>
    </dgm:pt>
    <dgm:pt modelId="{128E165D-BF2D-41B1-9882-044BF0827949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>
          <a:defPPr/>
        </a:lstStyle>
        <a:p>
          <a:pPr/>
          <a:r>
            <a:rPr lang="ru-RU" sz="1600" b="1" smtClean="0">
              <a:latin typeface="Times New Roman" pitchFamily="18" charset="0"/>
              <a:cs typeface="Times New Roman" pitchFamily="18" charset="0"/>
            </a:rPr>
            <a:t>на обеспечение мероприятий по ликвидации несанкционированных свалок  7 465,3 тыс. рублей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35022CC1-863F-43FD-8F26-551E8AC524F4}" type="sibTrans" cxnId="{AC3A9CCD-768A-45A0-8048-FF63BF656230}">
      <dgm:prSet custT="1"/>
      <dgm:spPr/>
      <dgm:t>
        <a:bodyPr/>
        <a:lstStyle>
          <a:defPPr/>
        </a:lstStyle>
        <a:p>
          <a:pPr/>
          <a:endParaRPr lang="ru-RU" sz="1400"/>
        </a:p>
      </dgm:t>
    </dgm:pt>
    <dgm:pt modelId="{849961F1-1047-4A92-B4A1-42198BBFFDF9}" type="parTrans" cxnId="{C3D3FB53-8796-4427-A1B9-62A9B1AC653E}">
      <dgm:prSet custT="1"/>
      <dgm:spPr/>
      <dgm:t>
        <a:bodyPr/>
        <a:lstStyle>
          <a:defPPr/>
        </a:lstStyle>
        <a:p>
          <a:pPr/>
          <a:endParaRPr lang="ru-RU" sz="1400"/>
        </a:p>
      </dgm:t>
    </dgm:pt>
    <dgm:pt modelId="{5BBBF772-5CFD-46B0-97C5-1A56038F1D4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>
          <a:defPPr/>
        </a:lstStyle>
        <a:p>
          <a:pPr/>
          <a:r>
            <a:rPr lang="ru-RU" sz="1600" b="1" smtClean="0">
              <a:latin typeface="Times New Roman" pitchFamily="18" charset="0"/>
              <a:cs typeface="Times New Roman" pitchFamily="18" charset="0"/>
            </a:rPr>
            <a:t>на реализацию программ формирования современной городской среды           30 000,0 тыс. рублей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1D893553-8006-491D-9A27-4E38562628B3}" type="sibTrans" cxnId="{C3D3FB53-8796-4427-A1B9-62A9B1AC653E}">
      <dgm:prSet custT="1"/>
      <dgm:spPr/>
      <dgm:t>
        <a:bodyPr/>
        <a:lstStyle>
          <a:defPPr/>
        </a:lstStyle>
        <a:p>
          <a:pPr/>
          <a:endParaRPr lang="ru-RU" sz="1400"/>
        </a:p>
      </dgm:t>
    </dgm:pt>
    <dgm:pt modelId="{712BFBE4-ACC4-4656-BE04-C1D6E6761A1C}" type="parTrans" cxnId="{3CDEBE6D-ABC5-4C17-8819-D6EE7542CEB3}">
      <dgm:prSet/>
      <dgm:spPr/>
      <dgm:t>
        <a:bodyPr/>
        <a:lstStyle>
          <a:defPPr/>
        </a:lstStyle>
        <a:p>
          <a:pPr/>
          <a:endParaRPr lang="ru-RU"/>
        </a:p>
      </dgm:t>
    </dgm:pt>
    <dgm:pt modelId="{7F981961-CC8B-4463-A998-8DF83EB514A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>
          <a:defPPr/>
        </a:lstStyle>
        <a:p>
          <a:pPr/>
          <a:r>
            <a:rPr lang="ru-RU" sz="1600" b="1" smtClean="0">
              <a:latin typeface="Times New Roman" pitchFamily="18" charset="0"/>
              <a:cs typeface="Times New Roman" pitchFamily="18" charset="0"/>
            </a:rPr>
            <a:t>на поощрение победителей муниципального этапа областного конкурса "Лучшее территориальное общественное самоуправление в Ростовской области" 100,0 тыс. рублей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C1EC968C-4CE8-4ADC-AE4C-2676A2EF62FB}" type="sibTrans" cxnId="{3CDEBE6D-ABC5-4C17-8819-D6EE7542CEB3}">
      <dgm:prSet/>
      <dgm:spPr/>
      <dgm:t>
        <a:bodyPr/>
        <a:lstStyle>
          <a:defPPr/>
        </a:lstStyle>
        <a:p>
          <a:pPr/>
          <a:endParaRPr lang="ru-RU"/>
        </a:p>
      </dgm:t>
    </dgm:pt>
    <dgm:pt modelId="{544E5258-9BC3-446C-B3F3-53445B1FC306}" type="pres">
      <dgm:prSet presAssocID="{A40638D6-CEFF-414A-B36A-CF04ADACECCF}" presName="diagram">
        <dgm:presLayoutVars>
          <dgm:dir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A55E5FF3-02FB-4600-9EB4-12F302C9F44D}" type="pres">
      <dgm:prSet presAssocID="{899E5FB2-98C1-4CB6-A4FF-9DDDBDDC5FB1}" presName="node" presStyleLbl="node1" presStyleCnt="8" custLinFactX="100000" custLinFactY="100000" custLinFactNeighborX="120148" custLinFactNeighborY="133238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F9702D1E-3E23-4E77-AA74-B52BEB7323CD}" type="pres">
      <dgm:prSet presAssocID="{941487EA-2EC8-4D79-B1F4-614850DAF81B}" presName="sibTrans"/>
      <dgm:spPr/>
      <dgm:t>
        <a:bodyPr/>
        <a:lstStyle>
          <a:defPPr/>
        </a:lstStyle>
        <a:p>
          <a:pPr/>
        </a:p>
      </dgm:t>
    </dgm:pt>
    <dgm:pt modelId="{0F3A54E1-4940-491D-9B22-78D4F3C28418}" type="pres">
      <dgm:prSet presAssocID="{98012779-070F-432F-9067-1C990682D090}" presName="node" presStyleLbl="node1" presStyleIdx="1" presStyleCnt="8" custScaleX="207787" custLinFactX="-12414" custLinFactNeighborX="-100000" custLinFactNeighborY="2579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55B2DD72-A92F-4F78-8B7D-5614CC1D3356}" type="pres">
      <dgm:prSet presAssocID="{30753721-84C5-420E-8916-248D43A18F72}" presName="sibTrans"/>
      <dgm:spPr/>
      <dgm:t>
        <a:bodyPr/>
        <a:lstStyle>
          <a:defPPr/>
        </a:lstStyle>
        <a:p>
          <a:pPr/>
        </a:p>
      </dgm:t>
    </dgm:pt>
    <dgm:pt modelId="{D7007B20-7327-416E-804B-2342E1BC40C8}" type="pres">
      <dgm:prSet presAssocID="{68D4A58C-B831-4EBB-90B3-DDA645E33E50}" presName="node" presStyleLbl="node1" presStyleIdx="2" presStyleCnt="8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06937DC4-391E-46C8-B75D-BBD33BFDDC6A}" type="pres">
      <dgm:prSet presAssocID="{FFA8A3E0-13CF-4B04-908F-0B179652C3AB}" presName="sibTrans"/>
      <dgm:spPr/>
      <dgm:t>
        <a:bodyPr/>
        <a:lstStyle>
          <a:defPPr/>
        </a:lstStyle>
        <a:p>
          <a:pPr/>
        </a:p>
      </dgm:t>
    </dgm:pt>
    <dgm:pt modelId="{5D77E984-9EAD-48A3-A4EA-C638E94F07F8}" type="pres">
      <dgm:prSet presAssocID="{25691D08-5B6F-455E-ADA5-8B20C10B0D27}" presName="node" presStyleLbl="node1" presStyleIdx="3" presStyleCnt="8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AF81DDB8-7DD3-4D7E-951B-9A337E4E3155}" type="pres">
      <dgm:prSet presAssocID="{8983F672-14E7-42DA-95E9-553A2CF7BB40}" presName="sibTrans"/>
      <dgm:spPr/>
      <dgm:t>
        <a:bodyPr/>
        <a:lstStyle>
          <a:defPPr/>
        </a:lstStyle>
        <a:p>
          <a:pPr/>
        </a:p>
      </dgm:t>
    </dgm:pt>
    <dgm:pt modelId="{099DD769-6889-4727-B3B9-5213323632C7}" type="pres">
      <dgm:prSet presAssocID="{60732298-8D20-49ED-89ED-083427B2ED55}" presName="node" presStyleLbl="node1" presStyleIdx="4" presStyleCnt="8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8C653BAD-DA77-45B0-8A9A-7D9540F95A39}" type="pres">
      <dgm:prSet presAssocID="{5663B8DD-9BA1-4455-A549-99C1DD88A47B}" presName="sibTrans"/>
      <dgm:spPr/>
      <dgm:t>
        <a:bodyPr/>
        <a:lstStyle>
          <a:defPPr/>
        </a:lstStyle>
        <a:p>
          <a:pPr/>
        </a:p>
      </dgm:t>
    </dgm:pt>
    <dgm:pt modelId="{4934A1DE-D6B0-460A-BAF6-A31CE4D4554C}" type="pres">
      <dgm:prSet presAssocID="{128E165D-BF2D-41B1-9882-044BF0827949}" presName="node" presStyleLbl="node1" presStyleIdx="5" presStyleCnt="8" custLinFactX="100000" custLinFactY="-100000" custLinFactNeighborX="123923" custLinFactNeighborY="-130807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4F81CDB8-B411-41CB-96D9-C2B51F750B45}" type="pres">
      <dgm:prSet presAssocID="{35022CC1-863F-43FD-8F26-551E8AC524F4}" presName="sibTrans"/>
      <dgm:spPr/>
      <dgm:t>
        <a:bodyPr/>
        <a:lstStyle>
          <a:defPPr/>
        </a:lstStyle>
        <a:p>
          <a:pPr/>
        </a:p>
      </dgm:t>
    </dgm:pt>
    <dgm:pt modelId="{1B91335C-E59B-41CD-91B4-3340FC18F6C2}" type="pres">
      <dgm:prSet presAssocID="{5BBBF772-5CFD-46B0-97C5-1A56038F1D4D}" presName="node" presStyleLbl="node1" presStyleIdx="6" presStyleCnt="8" custScaleX="88447" custScaleY="100001" custLinFactX="-4307" custLinFactNeighborX="-100000" custLinFactNeighborY="-2318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D347F8C2-648F-45F5-A270-7C9432EE88E8}" type="pres">
      <dgm:prSet presAssocID="{1D893553-8006-491D-9A27-4E38562628B3}" presName="sibTrans"/>
      <dgm:spPr/>
      <dgm:t>
        <a:bodyPr/>
        <a:lstStyle>
          <a:defPPr/>
        </a:lstStyle>
        <a:p>
          <a:pPr/>
        </a:p>
      </dgm:t>
    </dgm:pt>
    <dgm:pt modelId="{61D6460C-88C1-4544-8AC6-1630F9C61E7B}" type="pres">
      <dgm:prSet presAssocID="{7F981961-CC8B-4463-A998-8DF83EB514A3}" presName="node" presStyleLbl="node1" presStyleIdx="7" presStyleCnt="8" custScaleX="121890" custLinFactX="-9212" custLinFactNeighborX="-100000" custLinFactNeighborY="152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1D9504E9-1A79-4763-8FEA-5E291FCBA392}" srcId="{A40638D6-CEFF-414A-B36A-CF04ADACECCF}" destId="{899E5FB2-98C1-4CB6-A4FF-9DDDBDDC5FB1}" srcOrd="0" destOrd="0" parTransId="{F8C9D515-FE85-4C60-8078-67A3600FB2C9}" sibTransId="{941487EA-2EC8-4D79-B1F4-614850DAF81B}"/>
    <dgm:cxn modelId="{974FCC17-876B-4E91-B0E6-A5203DB3BB7D}" srcId="{A40638D6-CEFF-414A-B36A-CF04ADACECCF}" destId="{98012779-070F-432F-9067-1C990682D090}" srcOrd="1" destOrd="0" parTransId="{580AE584-4F84-4635-B86D-BCF06DE54021}" sibTransId="{30753721-84C5-420E-8916-248D43A18F72}"/>
    <dgm:cxn modelId="{BFA472B8-3F36-4229-8442-FF6B65F1B671}" srcId="{A40638D6-CEFF-414A-B36A-CF04ADACECCF}" destId="{68D4A58C-B831-4EBB-90B3-DDA645E33E50}" srcOrd="2" destOrd="0" parTransId="{0B721D20-386D-421B-894A-36FF004CE370}" sibTransId="{FFA8A3E0-13CF-4B04-908F-0B179652C3AB}"/>
    <dgm:cxn modelId="{EC18F375-AE6B-4F59-A7B6-86825B9BF6AA}" srcId="{A40638D6-CEFF-414A-B36A-CF04ADACECCF}" destId="{25691D08-5B6F-455E-ADA5-8B20C10B0D27}" srcOrd="3" destOrd="0" parTransId="{A04A9EFA-86DA-4005-BD83-C70E8D3FE55F}" sibTransId="{8983F672-14E7-42DA-95E9-553A2CF7BB40}"/>
    <dgm:cxn modelId="{2A2E15DC-2B2B-49E4-A2CF-7A015CCA8D5C}" srcId="{A40638D6-CEFF-414A-B36A-CF04ADACECCF}" destId="{60732298-8D20-49ED-89ED-083427B2ED55}" srcOrd="4" destOrd="0" parTransId="{DBD72C4A-5A53-4878-A895-D7E0E3DBC17E}" sibTransId="{5663B8DD-9BA1-4455-A549-99C1DD88A47B}"/>
    <dgm:cxn modelId="{AC3A9CCD-768A-45A0-8048-FF63BF656230}" srcId="{A40638D6-CEFF-414A-B36A-CF04ADACECCF}" destId="{128E165D-BF2D-41B1-9882-044BF0827949}" srcOrd="5" destOrd="0" parTransId="{1BF98325-D703-4EA1-8325-AE676E676E9F}" sibTransId="{35022CC1-863F-43FD-8F26-551E8AC524F4}"/>
    <dgm:cxn modelId="{C3D3FB53-8796-4427-A1B9-62A9B1AC653E}" srcId="{A40638D6-CEFF-414A-B36A-CF04ADACECCF}" destId="{5BBBF772-5CFD-46B0-97C5-1A56038F1D4D}" srcOrd="6" destOrd="0" parTransId="{849961F1-1047-4A92-B4A1-42198BBFFDF9}" sibTransId="{1D893553-8006-491D-9A27-4E38562628B3}"/>
    <dgm:cxn modelId="{3CDEBE6D-ABC5-4C17-8819-D6EE7542CEB3}" srcId="{A40638D6-CEFF-414A-B36A-CF04ADACECCF}" destId="{7F981961-CC8B-4463-A998-8DF83EB514A3}" srcOrd="7" destOrd="0" parTransId="{712BFBE4-ACC4-4656-BE04-C1D6E6761A1C}" sibTransId="{C1EC968C-4CE8-4ADC-AE4C-2676A2EF62FB}"/>
    <dgm:cxn modelId="{F216E42A-764E-41BA-8E88-E531CCB4E4E4}" type="presOf" srcId="{A40638D6-CEFF-414A-B36A-CF04ADACECCF}" destId="{544E5258-9BC3-446C-B3F3-53445B1FC306}" srcOrd="0" destOrd="0" presId="urn:microsoft.com/office/officeart/2005/8/layout/default"/>
    <dgm:cxn modelId="{00075856-6A1F-4718-915E-1C8DE3FB0149}" type="presParOf" srcId="{544E5258-9BC3-446C-B3F3-53445B1FC306}" destId="{A55E5FF3-02FB-4600-9EB4-12F302C9F44D}" srcOrd="0" destOrd="0" presId="urn:microsoft.com/office/officeart/2005/8/layout/default"/>
    <dgm:cxn modelId="{C468AD37-26B1-483B-A529-355498579FE8}" type="presOf" srcId="{899E5FB2-98C1-4CB6-A4FF-9DDDBDDC5FB1}" destId="{A55E5FF3-02FB-4600-9EB4-12F302C9F44D}" srcOrd="0" destOrd="0" presId="urn:microsoft.com/office/officeart/2005/8/layout/default"/>
    <dgm:cxn modelId="{8CC683AC-F852-40ED-BF28-1FE056619AC4}" type="presParOf" srcId="{544E5258-9BC3-446C-B3F3-53445B1FC306}" destId="{F9702D1E-3E23-4E77-AA74-B52BEB7323CD}" srcOrd="1" destOrd="0" presId="urn:microsoft.com/office/officeart/2005/8/layout/default"/>
    <dgm:cxn modelId="{9730953E-56F7-44DA-B062-B059362EED3A}" type="presParOf" srcId="{544E5258-9BC3-446C-B3F3-53445B1FC306}" destId="{0F3A54E1-4940-491D-9B22-78D4F3C28418}" srcOrd="2" destOrd="0" presId="urn:microsoft.com/office/officeart/2005/8/layout/default"/>
    <dgm:cxn modelId="{C7A6628E-6C48-4AB3-880C-71EB0152017C}" type="presOf" srcId="{98012779-070F-432F-9067-1C990682D090}" destId="{0F3A54E1-4940-491D-9B22-78D4F3C28418}" srcOrd="0" destOrd="0" presId="urn:microsoft.com/office/officeart/2005/8/layout/default"/>
    <dgm:cxn modelId="{C525BB55-C601-4A69-AC0B-02C674CAD1F4}" type="presParOf" srcId="{544E5258-9BC3-446C-B3F3-53445B1FC306}" destId="{55B2DD72-A92F-4F78-8B7D-5614CC1D3356}" srcOrd="3" destOrd="0" presId="urn:microsoft.com/office/officeart/2005/8/layout/default"/>
    <dgm:cxn modelId="{11CD90E9-CBEF-43C7-8734-E291068720B9}" type="presParOf" srcId="{544E5258-9BC3-446C-B3F3-53445B1FC306}" destId="{D7007B20-7327-416E-804B-2342E1BC40C8}" srcOrd="4" destOrd="0" presId="urn:microsoft.com/office/officeart/2005/8/layout/default"/>
    <dgm:cxn modelId="{580B2399-92D4-4313-A048-60D8F5A643F4}" type="presOf" srcId="{68D4A58C-B831-4EBB-90B3-DDA645E33E50}" destId="{D7007B20-7327-416E-804B-2342E1BC40C8}" srcOrd="0" destOrd="0" presId="urn:microsoft.com/office/officeart/2005/8/layout/default"/>
    <dgm:cxn modelId="{86BFF57B-F1F0-46C8-9B48-E2DC503A076A}" type="presParOf" srcId="{544E5258-9BC3-446C-B3F3-53445B1FC306}" destId="{06937DC4-391E-46C8-B75D-BBD33BFDDC6A}" srcOrd="5" destOrd="0" presId="urn:microsoft.com/office/officeart/2005/8/layout/default"/>
    <dgm:cxn modelId="{4CAEA5C4-0F0C-42B1-A097-F2CCE40E15AD}" type="presParOf" srcId="{544E5258-9BC3-446C-B3F3-53445B1FC306}" destId="{5D77E984-9EAD-48A3-A4EA-C638E94F07F8}" srcOrd="6" destOrd="0" presId="urn:microsoft.com/office/officeart/2005/8/layout/default"/>
    <dgm:cxn modelId="{831B997B-2D41-45CA-8B0D-5E05FD46092E}" type="presOf" srcId="{25691D08-5B6F-455E-ADA5-8B20C10B0D27}" destId="{5D77E984-9EAD-48A3-A4EA-C638E94F07F8}" srcOrd="0" destOrd="0" presId="urn:microsoft.com/office/officeart/2005/8/layout/default"/>
    <dgm:cxn modelId="{F3012B37-4D55-49D2-9FCC-045F386D7E70}" type="presParOf" srcId="{544E5258-9BC3-446C-B3F3-53445B1FC306}" destId="{AF81DDB8-7DD3-4D7E-951B-9A337E4E3155}" srcOrd="7" destOrd="0" presId="urn:microsoft.com/office/officeart/2005/8/layout/default"/>
    <dgm:cxn modelId="{A953BB56-6C30-41C2-8389-9E29A7E73D18}" type="presParOf" srcId="{544E5258-9BC3-446C-B3F3-53445B1FC306}" destId="{099DD769-6889-4727-B3B9-5213323632C7}" srcOrd="8" destOrd="0" presId="urn:microsoft.com/office/officeart/2005/8/layout/default"/>
    <dgm:cxn modelId="{61F79F2D-39F3-4688-860B-49EA28EF8E38}" type="presOf" srcId="{60732298-8D20-49ED-89ED-083427B2ED55}" destId="{099DD769-6889-4727-B3B9-5213323632C7}" srcOrd="0" destOrd="0" presId="urn:microsoft.com/office/officeart/2005/8/layout/default"/>
    <dgm:cxn modelId="{CA333D92-3D78-4BED-A560-9BD80B5D0135}" type="presParOf" srcId="{544E5258-9BC3-446C-B3F3-53445B1FC306}" destId="{8C653BAD-DA77-45B0-8A9A-7D9540F95A39}" srcOrd="9" destOrd="0" presId="urn:microsoft.com/office/officeart/2005/8/layout/default"/>
    <dgm:cxn modelId="{E01F0C78-4E3C-47FF-8605-2D8DA7250D42}" type="presParOf" srcId="{544E5258-9BC3-446C-B3F3-53445B1FC306}" destId="{4934A1DE-D6B0-460A-BAF6-A31CE4D4554C}" srcOrd="10" destOrd="0" presId="urn:microsoft.com/office/officeart/2005/8/layout/default"/>
    <dgm:cxn modelId="{CF8F7860-3538-49E4-A2F6-8FF395DF0DB3}" type="presOf" srcId="{128E165D-BF2D-41B1-9882-044BF0827949}" destId="{4934A1DE-D6B0-460A-BAF6-A31CE4D4554C}" srcOrd="0" destOrd="0" presId="urn:microsoft.com/office/officeart/2005/8/layout/default"/>
    <dgm:cxn modelId="{AE3414EB-53C8-44C1-BF54-D88A863BE667}" type="presParOf" srcId="{544E5258-9BC3-446C-B3F3-53445B1FC306}" destId="{4F81CDB8-B411-41CB-96D9-C2B51F750B45}" srcOrd="11" destOrd="0" presId="urn:microsoft.com/office/officeart/2005/8/layout/default"/>
    <dgm:cxn modelId="{C7D0BCF4-2295-4787-A9D7-8E07D02B9C67}" type="presParOf" srcId="{544E5258-9BC3-446C-B3F3-53445B1FC306}" destId="{1B91335C-E59B-41CD-91B4-3340FC18F6C2}" srcOrd="12" destOrd="0" presId="urn:microsoft.com/office/officeart/2005/8/layout/default"/>
    <dgm:cxn modelId="{A02C021F-3758-4BF0-8441-45E219FE4521}" type="presOf" srcId="{5BBBF772-5CFD-46B0-97C5-1A56038F1D4D}" destId="{1B91335C-E59B-41CD-91B4-3340FC18F6C2}" srcOrd="0" destOrd="0" presId="urn:microsoft.com/office/officeart/2005/8/layout/default"/>
    <dgm:cxn modelId="{C0CF11DD-9A54-4C06-AC7B-634B0F645C4D}" type="presParOf" srcId="{544E5258-9BC3-446C-B3F3-53445B1FC306}" destId="{D347F8C2-648F-45F5-A270-7C9432EE88E8}" srcOrd="13" destOrd="0" presId="urn:microsoft.com/office/officeart/2005/8/layout/default"/>
    <dgm:cxn modelId="{889FFEBD-B51D-4FC9-AD61-B52855E4AE6E}" type="presParOf" srcId="{544E5258-9BC3-446C-B3F3-53445B1FC306}" destId="{61D6460C-88C1-4544-8AC6-1630F9C61E7B}" srcOrd="14" destOrd="0" presId="urn:microsoft.com/office/officeart/2005/8/layout/default"/>
    <dgm:cxn modelId="{B87F99CD-87C6-442D-B8F7-CAD0B485769A}" type="presOf" srcId="{7F981961-CC8B-4463-A998-8DF83EB514A3}" destId="{61D6460C-88C1-4544-8AC6-1630F9C61E7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665F7FF8-A8F2-471F-9C4A-F7F4BBE0F41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>
          <a:defPPr/>
        </a:lstStyle>
        <a:p>
          <a:pPr/>
          <a:endParaRPr lang="ru-RU"/>
        </a:p>
      </dgm:t>
    </dgm:pt>
    <dgm:pt modelId="{65BEDF16-B56E-439C-922B-45B53E0AB8ED}" type="parTrans" cxnId="{BA937006-28EF-420C-8A2B-60A8E084BCBC}">
      <dgm:prSet custT="1"/>
      <dgm:spPr/>
      <dgm:t>
        <a:bodyPr/>
        <a:lstStyle>
          <a:defPPr/>
        </a:lstStyle>
        <a:p>
          <a:pPr/>
          <a:endParaRPr lang="ru-RU" sz="1600">
            <a:latin typeface="Arial Black" pitchFamily="34" charset="0"/>
          </a:endParaRPr>
        </a:p>
      </dgm:t>
    </dgm:pt>
    <dgm:pt modelId="{52831DB8-AA68-4686-94A7-602A637912D8}">
      <dgm:prSet phldrT="[Текст]" custT="1"/>
      <dgm:spPr/>
      <dgm:t>
        <a:bodyPr/>
        <a:lstStyle>
          <a:defPPr/>
        </a:lstStyle>
        <a:p>
          <a:pPr/>
          <a:r>
            <a:rPr lang="ru-RU" sz="1600" smtClean="0">
              <a:latin typeface="Arial Black" pitchFamily="34" charset="0"/>
            </a:rPr>
            <a:t>Горняцкое с.п.</a:t>
          </a:r>
          <a:endParaRPr lang="ru-RU" sz="1600">
            <a:latin typeface="Arial Black" panose="020b0a04020102020204" pitchFamily="34" charset="0"/>
          </a:endParaRPr>
        </a:p>
      </dgm:t>
    </dgm:pt>
    <dgm:pt modelId="{75478D92-6646-40D5-B129-8977E3C7F6ED}" type="parTrans" cxnId="{1FD6161A-FE5F-49E7-AD9E-DDDF9A2D7A51}">
      <dgm:prSet custT="1"/>
      <dgm:spPr/>
      <dgm:t>
        <a:bodyPr/>
        <a:lstStyle>
          <a:defPPr/>
        </a:lstStyle>
        <a:p>
          <a:pPr/>
          <a:endParaRPr lang="ru-RU" sz="1600">
            <a:latin typeface="Arial Black" pitchFamily="34" charset="0"/>
          </a:endParaRPr>
        </a:p>
      </dgm:t>
    </dgm:pt>
    <dgm:pt modelId="{AF978CF8-9A97-41D9-B201-7BA8DC930A0C}">
      <dgm:prSet phldrT="[Текст]" custT="1"/>
      <dgm:spPr/>
      <dgm:t>
        <a:bodyPr/>
        <a:lstStyle>
          <a:defPPr/>
        </a:lstStyle>
        <a:p>
          <a:pPr/>
          <a:r>
            <a:rPr lang="ru-RU" sz="1600" smtClean="0">
              <a:latin typeface="Arial Black" pitchFamily="34" charset="0"/>
            </a:rPr>
            <a:t>50,0 тыс. рублей</a:t>
          </a:r>
          <a:endParaRPr lang="ru-RU" sz="1600">
            <a:latin typeface="Arial Black" pitchFamily="34" charset="0"/>
          </a:endParaRPr>
        </a:p>
      </dgm:t>
    </dgm:pt>
    <dgm:pt modelId="{3A98A9D5-E58B-41FE-8637-891CA12EAA41}" type="sibTrans" cxnId="{1FD6161A-FE5F-49E7-AD9E-DDDF9A2D7A51}">
      <dgm:prSet custT="1"/>
      <dgm:spPr/>
      <dgm:t>
        <a:bodyPr/>
        <a:lstStyle>
          <a:defPPr/>
        </a:lstStyle>
        <a:p>
          <a:pPr/>
          <a:endParaRPr lang="ru-RU" sz="1600">
            <a:latin typeface="Arial Black" pitchFamily="34" charset="0"/>
          </a:endParaRPr>
        </a:p>
      </dgm:t>
    </dgm:pt>
    <dgm:pt modelId="{907CAD9A-DFE9-457B-9401-E54EAB557BF7}" type="sibTrans" cxnId="{BA937006-28EF-420C-8A2B-60A8E084BCBC}">
      <dgm:prSet custT="1"/>
      <dgm:spPr/>
      <dgm:t>
        <a:bodyPr/>
        <a:lstStyle>
          <a:defPPr/>
        </a:lstStyle>
        <a:p>
          <a:pPr/>
          <a:endParaRPr lang="ru-RU" sz="1600">
            <a:latin typeface="Arial Black" pitchFamily="34" charset="0"/>
          </a:endParaRPr>
        </a:p>
      </dgm:t>
    </dgm:pt>
    <dgm:pt modelId="{B9E8BE0A-9C31-468C-A62F-4599CB20F6AE}" type="parTrans" cxnId="{9B8DCEDC-4FA1-4840-AB64-41C467CE9E33}">
      <dgm:prSet custT="1"/>
      <dgm:spPr/>
      <dgm:t>
        <a:bodyPr/>
        <a:lstStyle>
          <a:defPPr/>
        </a:lstStyle>
        <a:p>
          <a:pPr/>
          <a:endParaRPr lang="ru-RU" sz="1600">
            <a:latin typeface="Arial Black" pitchFamily="34" charset="0"/>
          </a:endParaRPr>
        </a:p>
      </dgm:t>
    </dgm:pt>
    <dgm:pt modelId="{68D77C01-4722-4A3A-852A-9E842B4C57D8}">
      <dgm:prSet phldrT="[Текст]" custT="1"/>
      <dgm:spPr/>
      <dgm:t>
        <a:bodyPr/>
        <a:lstStyle>
          <a:defPPr/>
        </a:lstStyle>
        <a:p>
          <a:pPr/>
          <a:r>
            <a:rPr lang="ru-RU" sz="1600" err="1" smtClean="0">
              <a:latin typeface="Arial Black" pitchFamily="34" charset="0"/>
            </a:rPr>
            <a:t>Коксовское с.п.</a:t>
          </a:r>
          <a:endParaRPr lang="ru-RU" sz="1600">
            <a:latin typeface="Arial Black" pitchFamily="34" charset="0"/>
          </a:endParaRPr>
        </a:p>
      </dgm:t>
    </dgm:pt>
    <dgm:pt modelId="{C9F4E51B-A880-4786-931E-293FD5EFE247}" type="parTrans" cxnId="{7383F1D7-E677-4068-8419-8E392C95D7A5}">
      <dgm:prSet custT="1"/>
      <dgm:spPr/>
      <dgm:t>
        <a:bodyPr/>
        <a:lstStyle>
          <a:defPPr/>
        </a:lstStyle>
        <a:p>
          <a:pPr/>
          <a:endParaRPr lang="ru-RU" sz="1600">
            <a:latin typeface="Arial Black" pitchFamily="34" charset="0"/>
          </a:endParaRPr>
        </a:p>
      </dgm:t>
    </dgm:pt>
    <dgm:pt modelId="{B97E321A-5911-49B0-B231-89F8608BEACE}">
      <dgm:prSet phldrT="[Текст]" custT="1"/>
      <dgm:spPr/>
      <dgm:t>
        <a:bodyPr/>
        <a:lstStyle>
          <a:defPPr/>
        </a:lstStyle>
        <a:p>
          <a:pPr/>
          <a:r>
            <a:rPr lang="ru-RU" sz="1600" smtClean="0">
              <a:latin typeface="Arial Black" pitchFamily="34" charset="0"/>
            </a:rPr>
            <a:t>30,0 тыс. рублей</a:t>
          </a:r>
          <a:endParaRPr lang="ru-RU" sz="1600">
            <a:latin typeface="Arial Black" pitchFamily="34" charset="0"/>
          </a:endParaRPr>
        </a:p>
      </dgm:t>
    </dgm:pt>
    <dgm:pt modelId="{F8DD1EF5-B7C3-4802-8231-5B9DF41CEB88}" type="sibTrans" cxnId="{7383F1D7-E677-4068-8419-8E392C95D7A5}">
      <dgm:prSet custT="1"/>
      <dgm:spPr/>
      <dgm:t>
        <a:bodyPr/>
        <a:lstStyle>
          <a:defPPr/>
        </a:lstStyle>
        <a:p>
          <a:pPr/>
          <a:endParaRPr lang="ru-RU" sz="1600">
            <a:latin typeface="Arial Black" pitchFamily="34" charset="0"/>
          </a:endParaRPr>
        </a:p>
      </dgm:t>
    </dgm:pt>
    <dgm:pt modelId="{2E48ECD1-F977-477E-BC4C-F73D722EF757}" type="sibTrans" cxnId="{9B8DCEDC-4FA1-4840-AB64-41C467CE9E33}">
      <dgm:prSet custT="1"/>
      <dgm:spPr/>
      <dgm:t>
        <a:bodyPr/>
        <a:lstStyle>
          <a:defPPr/>
        </a:lstStyle>
        <a:p>
          <a:pPr/>
          <a:endParaRPr lang="ru-RU" sz="1600">
            <a:latin typeface="Arial Black" pitchFamily="34" charset="0"/>
          </a:endParaRPr>
        </a:p>
      </dgm:t>
    </dgm:pt>
    <dgm:pt modelId="{058C1956-C9F4-4B28-A17E-78BCC14687FE}" type="parTrans" cxnId="{9CD2F327-92FB-4E00-9DDD-3A7B7985FDB3}">
      <dgm:prSet custT="1"/>
      <dgm:spPr/>
      <dgm:t>
        <a:bodyPr/>
        <a:lstStyle>
          <a:defPPr/>
        </a:lstStyle>
        <a:p>
          <a:pPr/>
          <a:endParaRPr lang="ru-RU" sz="1600">
            <a:latin typeface="Arial Black" pitchFamily="34" charset="0"/>
          </a:endParaRPr>
        </a:p>
      </dgm:t>
    </dgm:pt>
    <dgm:pt modelId="{FC8F9BD5-C8D4-493E-A9AB-08A1405B61DE}">
      <dgm:prSet phldrT="[Текст]" custT="1"/>
      <dgm:spPr/>
      <dgm:t>
        <a:bodyPr/>
        <a:lstStyle>
          <a:defPPr/>
        </a:lstStyle>
        <a:p>
          <a:pPr/>
          <a:r>
            <a:rPr lang="ru-RU" sz="1600" err="1" smtClean="0">
              <a:latin typeface="Arial Black" pitchFamily="34" charset="0"/>
            </a:rPr>
            <a:t>Нижнепоповское с.п.</a:t>
          </a:r>
          <a:endParaRPr lang="ru-RU" sz="1600">
            <a:latin typeface="Arial Black" pitchFamily="34" charset="0"/>
          </a:endParaRPr>
        </a:p>
      </dgm:t>
    </dgm:pt>
    <dgm:pt modelId="{AC55B80E-70D4-466E-BA20-35A527ECD61B}" type="parTrans" cxnId="{5ACD91D0-4D72-4587-A6DC-B1D11AE59C1F}">
      <dgm:prSet custT="1"/>
      <dgm:spPr/>
      <dgm:t>
        <a:bodyPr/>
        <a:lstStyle>
          <a:defPPr/>
        </a:lstStyle>
        <a:p>
          <a:pPr/>
          <a:endParaRPr lang="ru-RU" sz="1600">
            <a:latin typeface="Arial Black" pitchFamily="34" charset="0"/>
          </a:endParaRPr>
        </a:p>
      </dgm:t>
    </dgm:pt>
    <dgm:pt modelId="{B740D08D-C755-44C3-8672-F116A2CB3F4E}">
      <dgm:prSet phldrT="[Текст]" custT="1"/>
      <dgm:spPr/>
      <dgm:t>
        <a:bodyPr/>
        <a:lstStyle>
          <a:defPPr/>
        </a:lstStyle>
        <a:p>
          <a:pPr/>
          <a:r>
            <a:rPr lang="ru-RU" sz="1600" smtClean="0">
              <a:latin typeface="Arial Black" pitchFamily="34" charset="0"/>
            </a:rPr>
            <a:t>20,0 тыс. рублей</a:t>
          </a:r>
          <a:endParaRPr lang="ru-RU" sz="1600">
            <a:latin typeface="Arial Black" pitchFamily="34" charset="0"/>
          </a:endParaRPr>
        </a:p>
      </dgm:t>
    </dgm:pt>
    <dgm:pt modelId="{4BD5920D-219D-4D23-9F10-91D7B662448C}" type="sibTrans" cxnId="{5ACD91D0-4D72-4587-A6DC-B1D11AE59C1F}">
      <dgm:prSet custT="1"/>
      <dgm:spPr/>
      <dgm:t>
        <a:bodyPr/>
        <a:lstStyle>
          <a:defPPr/>
        </a:lstStyle>
        <a:p>
          <a:pPr/>
          <a:endParaRPr lang="ru-RU" sz="1600">
            <a:latin typeface="Arial Black" pitchFamily="34" charset="0"/>
          </a:endParaRPr>
        </a:p>
      </dgm:t>
    </dgm:pt>
    <dgm:pt modelId="{7EE41C02-E751-403A-99EB-AC029403BE69}" type="sibTrans" cxnId="{9CD2F327-92FB-4E00-9DDD-3A7B7985FDB3}">
      <dgm:prSet custT="1"/>
      <dgm:spPr/>
      <dgm:t>
        <a:bodyPr/>
        <a:lstStyle>
          <a:defPPr/>
        </a:lstStyle>
        <a:p>
          <a:pPr/>
          <a:endParaRPr lang="ru-RU" sz="1600">
            <a:latin typeface="Arial Black" pitchFamily="34" charset="0"/>
          </a:endParaRPr>
        </a:p>
      </dgm:t>
    </dgm:pt>
    <dgm:pt modelId="{06B90538-A8D7-4D10-ADA7-F138DA9C9468}" type="pres">
      <dgm:prSet presAssocID="{665F7FF8-A8F2-471F-9C4A-F7F4BBE0F41C}" presName="Name0">
        <dgm:presLayoutVars>
          <dgm:dir/>
          <dgm:animLvl val="lvl"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781AA9C7-E3D2-405B-B9E7-DDCF858A8416}" type="pres">
      <dgm:prSet presAssocID="{52831DB8-AA68-4686-94A7-602A637912D8}" presName="composite"/>
      <dgm:spPr/>
      <dgm:t>
        <a:bodyPr/>
        <a:lstStyle>
          <a:defPPr/>
        </a:lstStyle>
        <a:p>
          <a:pPr/>
        </a:p>
      </dgm:t>
    </dgm:pt>
    <dgm:pt modelId="{9FF08464-B7F2-415D-9486-779AA2FB30DA}" type="pres">
      <dgm:prSet presAssocID="{52831DB8-AA68-4686-94A7-602A637912D8}" presName="parTx" presStyleLbl="alignNode1" presStyleCnt="3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416C5CC7-5DD6-4864-99C1-471CAA10FDFA}" type="pres">
      <dgm:prSet presAssocID="{52831DB8-AA68-4686-94A7-602A637912D8}" presName="desTx" presStyleLbl="alignAccFollowNode1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137FA8A9-276C-4E78-8F8D-91D6974CF084}" type="pres">
      <dgm:prSet presAssocID="{907CAD9A-DFE9-457B-9401-E54EAB557BF7}" presName="space"/>
      <dgm:spPr/>
      <dgm:t>
        <a:bodyPr/>
        <a:lstStyle>
          <a:defPPr/>
        </a:lstStyle>
        <a:p>
          <a:pPr/>
        </a:p>
      </dgm:t>
    </dgm:pt>
    <dgm:pt modelId="{CAD7FBBC-7AD7-4390-B809-D3812A4F19F8}" type="pres">
      <dgm:prSet presAssocID="{68D77C01-4722-4A3A-852A-9E842B4C57D8}" presName="composite"/>
      <dgm:spPr/>
      <dgm:t>
        <a:bodyPr/>
        <a:lstStyle>
          <a:defPPr/>
        </a:lstStyle>
        <a:p>
          <a:pPr/>
        </a:p>
      </dgm:t>
    </dgm:pt>
    <dgm:pt modelId="{49EB225C-D25B-4216-840A-BBB8804C10F8}" type="pres">
      <dgm:prSet presAssocID="{68D77C01-4722-4A3A-852A-9E842B4C57D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F040074D-92B7-4C16-82A3-E92C444CA391}" type="pres">
      <dgm:prSet presAssocID="{68D77C01-4722-4A3A-852A-9E842B4C57D8}" presName="desTx" presStyleLbl="alignAccFollowNode1" presStyleIdx="1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E5282DB4-A918-4A72-9E88-3AE052D9AFAE}" type="pres">
      <dgm:prSet presAssocID="{2E48ECD1-F977-477E-BC4C-F73D722EF757}" presName="space"/>
      <dgm:spPr/>
      <dgm:t>
        <a:bodyPr/>
        <a:lstStyle>
          <a:defPPr/>
        </a:lstStyle>
        <a:p>
          <a:pPr/>
        </a:p>
      </dgm:t>
    </dgm:pt>
    <dgm:pt modelId="{92B150B1-AA4D-474C-939B-7124C60B7148}" type="pres">
      <dgm:prSet presAssocID="{FC8F9BD5-C8D4-493E-A9AB-08A1405B61DE}" presName="composite"/>
      <dgm:spPr/>
      <dgm:t>
        <a:bodyPr/>
        <a:lstStyle>
          <a:defPPr/>
        </a:lstStyle>
        <a:p>
          <a:pPr/>
        </a:p>
      </dgm:t>
    </dgm:pt>
    <dgm:pt modelId="{00995361-20D7-48CD-B44D-B51981238C94}" type="pres">
      <dgm:prSet presAssocID="{FC8F9BD5-C8D4-493E-A9AB-08A1405B61D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72910081-BDEE-4603-910B-1861830C745A}" type="pres">
      <dgm:prSet presAssocID="{FC8F9BD5-C8D4-493E-A9AB-08A1405B61DE}" presName="desTx" presStyleLbl="alignAccFollowNode1" presStyleIdx="2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BA937006-28EF-420C-8A2B-60A8E084BCBC}" srcId="{665F7FF8-A8F2-471F-9C4A-F7F4BBE0F41C}" destId="{52831DB8-AA68-4686-94A7-602A637912D8}" srcOrd="0" destOrd="0" parTransId="{65BEDF16-B56E-439C-922B-45B53E0AB8ED}" sibTransId="{907CAD9A-DFE9-457B-9401-E54EAB557BF7}"/>
    <dgm:cxn modelId="{1FD6161A-FE5F-49E7-AD9E-DDDF9A2D7A51}" srcId="{52831DB8-AA68-4686-94A7-602A637912D8}" destId="{AF978CF8-9A97-41D9-B201-7BA8DC930A0C}" srcOrd="0" destOrd="0" parTransId="{75478D92-6646-40D5-B129-8977E3C7F6ED}" sibTransId="{3A98A9D5-E58B-41FE-8637-891CA12EAA41}"/>
    <dgm:cxn modelId="{9B8DCEDC-4FA1-4840-AB64-41C467CE9E33}" srcId="{665F7FF8-A8F2-471F-9C4A-F7F4BBE0F41C}" destId="{68D77C01-4722-4A3A-852A-9E842B4C57D8}" srcOrd="1" destOrd="0" parTransId="{B9E8BE0A-9C31-468C-A62F-4599CB20F6AE}" sibTransId="{2E48ECD1-F977-477E-BC4C-F73D722EF757}"/>
    <dgm:cxn modelId="{7383F1D7-E677-4068-8419-8E392C95D7A5}" srcId="{68D77C01-4722-4A3A-852A-9E842B4C57D8}" destId="{B97E321A-5911-49B0-B231-89F8608BEACE}" srcOrd="0" destOrd="0" parTransId="{C9F4E51B-A880-4786-931E-293FD5EFE247}" sibTransId="{F8DD1EF5-B7C3-4802-8231-5B9DF41CEB88}"/>
    <dgm:cxn modelId="{9CD2F327-92FB-4E00-9DDD-3A7B7985FDB3}" srcId="{665F7FF8-A8F2-471F-9C4A-F7F4BBE0F41C}" destId="{FC8F9BD5-C8D4-493E-A9AB-08A1405B61DE}" srcOrd="2" destOrd="0" parTransId="{058C1956-C9F4-4B28-A17E-78BCC14687FE}" sibTransId="{7EE41C02-E751-403A-99EB-AC029403BE69}"/>
    <dgm:cxn modelId="{5ACD91D0-4D72-4587-A6DC-B1D11AE59C1F}" srcId="{FC8F9BD5-C8D4-493E-A9AB-08A1405B61DE}" destId="{B740D08D-C755-44C3-8672-F116A2CB3F4E}" srcOrd="0" destOrd="0" parTransId="{AC55B80E-70D4-466E-BA20-35A527ECD61B}" sibTransId="{4BD5920D-219D-4D23-9F10-91D7B662448C}"/>
    <dgm:cxn modelId="{7D255FC6-9DF0-4861-9127-2D388B11DE31}" type="presOf" srcId="{665F7FF8-A8F2-471F-9C4A-F7F4BBE0F41C}" destId="{06B90538-A8D7-4D10-ADA7-F138DA9C9468}" srcOrd="0" destOrd="0" presId="urn:microsoft.com/office/officeart/2005/8/layout/hList1"/>
    <dgm:cxn modelId="{A80A434C-1C52-4877-82B2-9061703490B9}" type="presParOf" srcId="{06B90538-A8D7-4D10-ADA7-F138DA9C9468}" destId="{781AA9C7-E3D2-405B-B9E7-DDCF858A8416}" srcOrd="0" destOrd="0" presId="urn:microsoft.com/office/officeart/2005/8/layout/hList1"/>
    <dgm:cxn modelId="{F9749A37-E631-4DC2-A7E3-B21C1F795BB6}" type="presParOf" srcId="{781AA9C7-E3D2-405B-B9E7-DDCF858A8416}" destId="{9FF08464-B7F2-415D-9486-779AA2FB30DA}" srcOrd="0" destOrd="0" presId="urn:microsoft.com/office/officeart/2005/8/layout/hList1"/>
    <dgm:cxn modelId="{0A44B6FF-C549-4782-BD5D-DFA4889A66AC}" type="presOf" srcId="{52831DB8-AA68-4686-94A7-602A637912D8}" destId="{9FF08464-B7F2-415D-9486-779AA2FB30DA}" srcOrd="0" destOrd="0" presId="urn:microsoft.com/office/officeart/2005/8/layout/hList1"/>
    <dgm:cxn modelId="{E07360FF-5345-44AD-B992-31ACED62AA03}" type="presParOf" srcId="{781AA9C7-E3D2-405B-B9E7-DDCF858A8416}" destId="{416C5CC7-5DD6-4864-99C1-471CAA10FDFA}" srcOrd="1" destOrd="0" presId="urn:microsoft.com/office/officeart/2005/8/layout/hList1"/>
    <dgm:cxn modelId="{630D137C-2F24-4BF2-A014-9E75DDABC532}" type="presOf" srcId="{AF978CF8-9A97-41D9-B201-7BA8DC930A0C}" destId="{416C5CC7-5DD6-4864-99C1-471CAA10FDFA}" srcOrd="0" destOrd="0" presId="urn:microsoft.com/office/officeart/2005/8/layout/hList1"/>
    <dgm:cxn modelId="{883F9D77-756F-41B7-9DB7-E992E779CCBE}" type="presParOf" srcId="{06B90538-A8D7-4D10-ADA7-F138DA9C9468}" destId="{137FA8A9-276C-4E78-8F8D-91D6974CF084}" srcOrd="1" destOrd="0" presId="urn:microsoft.com/office/officeart/2005/8/layout/hList1"/>
    <dgm:cxn modelId="{8E7168E9-9F2D-4DCD-9848-BE92A2CA2437}" type="presParOf" srcId="{06B90538-A8D7-4D10-ADA7-F138DA9C9468}" destId="{CAD7FBBC-7AD7-4390-B809-D3812A4F19F8}" srcOrd="2" destOrd="0" presId="urn:microsoft.com/office/officeart/2005/8/layout/hList1"/>
    <dgm:cxn modelId="{A305ACE5-DBD6-4956-BE45-879969178ED6}" type="presParOf" srcId="{CAD7FBBC-7AD7-4390-B809-D3812A4F19F8}" destId="{49EB225C-D25B-4216-840A-BBB8804C10F8}" srcOrd="0" destOrd="0" presId="urn:microsoft.com/office/officeart/2005/8/layout/hList1"/>
    <dgm:cxn modelId="{5497A5D3-2CDD-408B-B25C-E985B0646D20}" type="presOf" srcId="{68D77C01-4722-4A3A-852A-9E842B4C57D8}" destId="{49EB225C-D25B-4216-840A-BBB8804C10F8}" srcOrd="0" destOrd="0" presId="urn:microsoft.com/office/officeart/2005/8/layout/hList1"/>
    <dgm:cxn modelId="{917BB263-9876-4B4A-9E41-969D528D23C8}" type="presParOf" srcId="{CAD7FBBC-7AD7-4390-B809-D3812A4F19F8}" destId="{F040074D-92B7-4C16-82A3-E92C444CA391}" srcOrd="1" destOrd="0" presId="urn:microsoft.com/office/officeart/2005/8/layout/hList1"/>
    <dgm:cxn modelId="{E4C81210-774F-4C95-9FC1-F04D74A97FFF}" type="presOf" srcId="{B97E321A-5911-49B0-B231-89F8608BEACE}" destId="{F040074D-92B7-4C16-82A3-E92C444CA391}" srcOrd="0" destOrd="0" presId="urn:microsoft.com/office/officeart/2005/8/layout/hList1"/>
    <dgm:cxn modelId="{A8398C2E-66EF-4905-8671-8D715EF9D05C}" type="presParOf" srcId="{06B90538-A8D7-4D10-ADA7-F138DA9C9468}" destId="{E5282DB4-A918-4A72-9E88-3AE052D9AFAE}" srcOrd="3" destOrd="0" presId="urn:microsoft.com/office/officeart/2005/8/layout/hList1"/>
    <dgm:cxn modelId="{8FAEE6A2-F45F-4658-944F-E4EB94D8C2B1}" type="presParOf" srcId="{06B90538-A8D7-4D10-ADA7-F138DA9C9468}" destId="{92B150B1-AA4D-474C-939B-7124C60B7148}" srcOrd="4" destOrd="0" presId="urn:microsoft.com/office/officeart/2005/8/layout/hList1"/>
    <dgm:cxn modelId="{060C104F-157B-494E-A10F-68D238609277}" type="presParOf" srcId="{92B150B1-AA4D-474C-939B-7124C60B7148}" destId="{00995361-20D7-48CD-B44D-B51981238C94}" srcOrd="0" destOrd="0" presId="urn:microsoft.com/office/officeart/2005/8/layout/hList1"/>
    <dgm:cxn modelId="{8C1F81A3-73AB-466B-B525-D16F5F5DFF78}" type="presOf" srcId="{FC8F9BD5-C8D4-493E-A9AB-08A1405B61DE}" destId="{00995361-20D7-48CD-B44D-B51981238C94}" srcOrd="0" destOrd="0" presId="urn:microsoft.com/office/officeart/2005/8/layout/hList1"/>
    <dgm:cxn modelId="{C918F929-5ADD-4811-B8FA-B45054305D63}" type="presParOf" srcId="{92B150B1-AA4D-474C-939B-7124C60B7148}" destId="{72910081-BDEE-4603-910B-1861830C745A}" srcOrd="1" destOrd="0" presId="urn:microsoft.com/office/officeart/2005/8/layout/hList1"/>
    <dgm:cxn modelId="{6545996E-C5CC-49C6-9376-C930BEF8D2FD}" type="presOf" srcId="{B740D08D-C755-44C3-8672-F116A2CB3F4E}" destId="{72910081-BDEE-4603-910B-1861830C745A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6C4BAFC3-9409-422C-AE40-6FF4E3FA9E09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>
          <a:defPPr/>
        </a:lstStyle>
        <a:p>
          <a:pPr/>
        </a:p>
      </dgm:t>
    </dgm:pt>
    <dgm:pt modelId="{CF40B3DC-7961-4EBB-BB28-CA3848663A36}" type="parTrans" cxnId="{4006401F-DFFB-4AE2-B904-6749DBED02C7}">
      <dgm:prSet/>
      <dgm:spPr/>
      <dgm:t>
        <a:bodyPr/>
        <a:lstStyle>
          <a:defPPr/>
        </a:lstStyle>
        <a:p>
          <a:pPr/>
          <a:endParaRPr lang="ru-RU">
            <a:latin typeface="Arial Black" pitchFamily="34" charset="0"/>
          </a:endParaRPr>
        </a:p>
      </dgm:t>
    </dgm:pt>
    <dgm:pt modelId="{E4BB70CC-8B11-439E-9360-514BDC1D3C8D}">
      <dgm:prSet phldrT="[Текст]"/>
      <dgm:spPr/>
      <dgm:t>
        <a:bodyPr/>
        <a:lstStyle>
          <a:defPPr/>
        </a:lstStyle>
        <a:p>
          <a:pPr/>
          <a:r>
            <a:rPr lang="ru-RU" smtClean="0">
              <a:latin typeface="Arial Black" pitchFamily="34" charset="0"/>
            </a:rPr>
            <a:t>ГРУППА А высокая долговая устойчивость</a:t>
          </a:r>
          <a:endParaRPr lang="ru-RU">
            <a:latin typeface="Arial Black" pitchFamily="34" charset="0"/>
          </a:endParaRPr>
        </a:p>
      </dgm:t>
    </dgm:pt>
    <dgm:pt modelId="{79529206-A5C7-4687-A38A-CF25531F3952}" type="sibTrans" cxnId="{4006401F-DFFB-4AE2-B904-6749DBED02C7}">
      <dgm:prSet/>
      <dgm:spPr/>
      <dgm:t>
        <a:bodyPr/>
        <a:lstStyle>
          <a:defPPr/>
        </a:lstStyle>
        <a:p>
          <a:pPr/>
          <a:endParaRPr lang="ru-RU">
            <a:latin typeface="Arial Black" pitchFamily="34" charset="0"/>
          </a:endParaRPr>
        </a:p>
      </dgm:t>
    </dgm:pt>
    <dgm:pt modelId="{104369B2-E2E0-4594-A32F-5375F9FCA043}" type="parTrans" cxnId="{CE07E3AB-4C90-47AD-B9CC-37C7C93101AD}">
      <dgm:prSet/>
      <dgm:spPr/>
      <dgm:t>
        <a:bodyPr/>
        <a:lstStyle>
          <a:defPPr/>
        </a:lstStyle>
        <a:p>
          <a:pPr/>
          <a:endParaRPr lang="ru-RU">
            <a:latin typeface="Arial Black" pitchFamily="34" charset="0"/>
          </a:endParaRPr>
        </a:p>
      </dgm:t>
    </dgm:pt>
    <dgm:pt modelId="{9032739D-E378-4448-B0DD-AF92D426A5C2}">
      <dgm:prSet phldrT="[Текст]"/>
      <dgm:spPr/>
      <dgm:t>
        <a:bodyPr/>
        <a:lstStyle>
          <a:defPPr/>
        </a:lstStyle>
        <a:p>
          <a:pPr/>
          <a:r>
            <a:rPr lang="ru-RU" smtClean="0">
              <a:latin typeface="Arial Black" pitchFamily="34" charset="0"/>
            </a:rPr>
            <a:t>ГРУППА В средняя долговая устойчивость</a:t>
          </a:r>
          <a:endParaRPr lang="ru-RU">
            <a:latin typeface="Arial Black" pitchFamily="34" charset="0"/>
          </a:endParaRPr>
        </a:p>
      </dgm:t>
    </dgm:pt>
    <dgm:pt modelId="{CB276E94-1011-4E02-ABA1-C2D13CD46934}" type="sibTrans" cxnId="{CE07E3AB-4C90-47AD-B9CC-37C7C93101AD}">
      <dgm:prSet/>
      <dgm:spPr/>
      <dgm:t>
        <a:bodyPr/>
        <a:lstStyle>
          <a:defPPr/>
        </a:lstStyle>
        <a:p>
          <a:pPr/>
          <a:endParaRPr lang="ru-RU">
            <a:latin typeface="Arial Black" pitchFamily="34" charset="0"/>
          </a:endParaRPr>
        </a:p>
      </dgm:t>
    </dgm:pt>
    <dgm:pt modelId="{A2A58178-B994-43A4-86E1-3707CA08D07D}" type="parTrans" cxnId="{C0E157B3-D6E7-4B0F-8E83-EBD550CB7C42}">
      <dgm:prSet/>
      <dgm:spPr/>
      <dgm:t>
        <a:bodyPr/>
        <a:lstStyle>
          <a:defPPr/>
        </a:lstStyle>
        <a:p>
          <a:pPr/>
          <a:endParaRPr lang="ru-RU">
            <a:latin typeface="Arial Black" pitchFamily="34" charset="0"/>
          </a:endParaRPr>
        </a:p>
      </dgm:t>
    </dgm:pt>
    <dgm:pt modelId="{BA29939C-71D0-4C20-B99A-C7A6C6046054}">
      <dgm:prSet phldrT="[Текст]"/>
      <dgm:spPr/>
      <dgm:t>
        <a:bodyPr/>
        <a:lstStyle>
          <a:defPPr/>
        </a:lstStyle>
        <a:p>
          <a:pPr/>
          <a:r>
            <a:rPr lang="ru-RU" smtClean="0">
              <a:latin typeface="Arial Black" pitchFamily="34" charset="0"/>
            </a:rPr>
            <a:t>ГРУППА С низкая долговая устойчивость</a:t>
          </a:r>
          <a:endParaRPr lang="ru-RU">
            <a:latin typeface="Arial Black" pitchFamily="34" charset="0"/>
          </a:endParaRPr>
        </a:p>
      </dgm:t>
    </dgm:pt>
    <dgm:pt modelId="{65382EAE-688D-426C-8048-3ECEF5A7AE9F}" type="sibTrans" cxnId="{C0E157B3-D6E7-4B0F-8E83-EBD550CB7C42}">
      <dgm:prSet/>
      <dgm:spPr/>
      <dgm:t>
        <a:bodyPr/>
        <a:lstStyle>
          <a:defPPr/>
        </a:lstStyle>
        <a:p>
          <a:pPr/>
          <a:endParaRPr lang="ru-RU">
            <a:latin typeface="Arial Black" pitchFamily="34" charset="0"/>
          </a:endParaRPr>
        </a:p>
      </dgm:t>
    </dgm:pt>
    <dgm:pt modelId="{2D021455-4699-4109-942A-48621590E958}" type="pres">
      <dgm:prSet presAssocID="{6C4BAFC3-9409-422C-AE40-6FF4E3FA9E09}" presName="compositeShape">
        <dgm:presLayoutVars>
          <dgm:dir/>
          <dgm:resizeHandles/>
        </dgm:presLayoutVars>
      </dgm:prSet>
      <dgm:spPr/>
      <dgm:t>
        <a:bodyPr/>
        <a:lstStyle>
          <a:defPPr/>
        </a:lstStyle>
        <a:p>
          <a:pPr/>
        </a:p>
      </dgm:t>
    </dgm:pt>
    <dgm:pt modelId="{545AAB7D-D553-4376-91E8-FB063D321DC8}" type="pres">
      <dgm:prSet presAssocID="{6C4BAFC3-9409-422C-AE40-6FF4E3FA9E09}" presName="pyramid" presStyleLbl="node1" presStyleCnt="1"/>
      <dgm:spPr/>
      <dgm:t>
        <a:bodyPr/>
        <a:lstStyle>
          <a:defPPr/>
        </a:lstStyle>
        <a:p>
          <a:pPr/>
        </a:p>
      </dgm:t>
    </dgm:pt>
    <dgm:pt modelId="{D3B66EA6-36D5-41E1-A36D-614F34F97549}" type="pres">
      <dgm:prSet presAssocID="{6C4BAFC3-9409-422C-AE40-6FF4E3FA9E09}" presName="theList"/>
      <dgm:spPr/>
      <dgm:t>
        <a:bodyPr/>
        <a:lstStyle>
          <a:defPPr/>
        </a:lstStyle>
        <a:p>
          <a:pPr/>
        </a:p>
      </dgm:t>
    </dgm:pt>
    <dgm:pt modelId="{06F53508-4FBA-4ED5-96C1-4CF929009648}" type="pres">
      <dgm:prSet presAssocID="{E4BB70CC-8B11-439E-9360-514BDC1D3C8D}" presName="aNode" presStyleLbl="fgAcc1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4D88459F-5345-4282-A57C-0990811C67C8}" type="pres">
      <dgm:prSet presAssocID="{E4BB70CC-8B11-439E-9360-514BDC1D3C8D}" presName="aSpace"/>
      <dgm:spPr/>
      <dgm:t>
        <a:bodyPr/>
        <a:lstStyle>
          <a:defPPr/>
        </a:lstStyle>
        <a:p>
          <a:pPr/>
        </a:p>
      </dgm:t>
    </dgm:pt>
    <dgm:pt modelId="{6E57F60A-EF2A-4A34-96D5-30D8492CA26C}" type="pres">
      <dgm:prSet presAssocID="{9032739D-E378-4448-B0DD-AF92D426A5C2}" presName="aNode" presStyleLbl="fgAcc1" presStyleIdx="1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477FF4DE-F348-43A9-9EF6-ED1B87CAE35A}" type="pres">
      <dgm:prSet presAssocID="{9032739D-E378-4448-B0DD-AF92D426A5C2}" presName="aSpace"/>
      <dgm:spPr/>
      <dgm:t>
        <a:bodyPr/>
        <a:lstStyle>
          <a:defPPr/>
        </a:lstStyle>
        <a:p>
          <a:pPr/>
        </a:p>
      </dgm:t>
    </dgm:pt>
    <dgm:pt modelId="{3F3EDC8E-3FDC-4ADE-9209-D29B18FD90BB}" type="pres">
      <dgm:prSet presAssocID="{BA29939C-71D0-4C20-B99A-C7A6C6046054}" presName="aNode" presStyleLbl="fgAcc1" presStyleIdx="2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706ABD61-99F6-4CF7-B70F-87027429A44B}" type="pres">
      <dgm:prSet presAssocID="{BA29939C-71D0-4C20-B99A-C7A6C6046054}" presName="aSpace"/>
      <dgm:spPr/>
      <dgm:t>
        <a:bodyPr/>
        <a:lstStyle>
          <a:defPPr/>
        </a:lstStyle>
        <a:p>
          <a:pPr/>
        </a:p>
      </dgm:t>
    </dgm:pt>
  </dgm:ptLst>
  <dgm:cxnLst>
    <dgm:cxn modelId="{4006401F-DFFB-4AE2-B904-6749DBED02C7}" srcId="{6C4BAFC3-9409-422C-AE40-6FF4E3FA9E09}" destId="{E4BB70CC-8B11-439E-9360-514BDC1D3C8D}" srcOrd="0" destOrd="0" parTransId="{CF40B3DC-7961-4EBB-BB28-CA3848663A36}" sibTransId="{79529206-A5C7-4687-A38A-CF25531F3952}"/>
    <dgm:cxn modelId="{CE07E3AB-4C90-47AD-B9CC-37C7C93101AD}" srcId="{6C4BAFC3-9409-422C-AE40-6FF4E3FA9E09}" destId="{9032739D-E378-4448-B0DD-AF92D426A5C2}" srcOrd="1" destOrd="0" parTransId="{104369B2-E2E0-4594-A32F-5375F9FCA043}" sibTransId="{CB276E94-1011-4E02-ABA1-C2D13CD46934}"/>
    <dgm:cxn modelId="{C0E157B3-D6E7-4B0F-8E83-EBD550CB7C42}" srcId="{6C4BAFC3-9409-422C-AE40-6FF4E3FA9E09}" destId="{BA29939C-71D0-4C20-B99A-C7A6C6046054}" srcOrd="2" destOrd="0" parTransId="{A2A58178-B994-43A4-86E1-3707CA08D07D}" sibTransId="{65382EAE-688D-426C-8048-3ECEF5A7AE9F}"/>
    <dgm:cxn modelId="{17D9D89C-2A71-44FF-B7E3-A03BB4FB0064}" type="presOf" srcId="{6C4BAFC3-9409-422C-AE40-6FF4E3FA9E09}" destId="{2D021455-4699-4109-942A-48621590E958}" srcOrd="0" destOrd="0" presId="urn:microsoft.com/office/officeart/2005/8/layout/pyramid2"/>
    <dgm:cxn modelId="{97797550-E26F-4E9D-9575-141106D902EB}" type="presParOf" srcId="{2D021455-4699-4109-942A-48621590E958}" destId="{545AAB7D-D553-4376-91E8-FB063D321DC8}" srcOrd="0" destOrd="0" presId="urn:microsoft.com/office/officeart/2005/8/layout/pyramid2"/>
    <dgm:cxn modelId="{632248C3-31A3-48FC-8E74-0D40D47CA5C5}" type="presParOf" srcId="{2D021455-4699-4109-942A-48621590E958}" destId="{D3B66EA6-36D5-41E1-A36D-614F34F97549}" srcOrd="1" destOrd="0" presId="urn:microsoft.com/office/officeart/2005/8/layout/pyramid2"/>
    <dgm:cxn modelId="{4697FBE1-5D1F-4657-AC6F-65D244201FF9}" type="presParOf" srcId="{D3B66EA6-36D5-41E1-A36D-614F34F97549}" destId="{06F53508-4FBA-4ED5-96C1-4CF929009648}" srcOrd="0" destOrd="0" presId="urn:microsoft.com/office/officeart/2005/8/layout/pyramid2"/>
    <dgm:cxn modelId="{E3F67487-666D-4C0A-9AB3-03396EF52932}" type="presOf" srcId="{E4BB70CC-8B11-439E-9360-514BDC1D3C8D}" destId="{06F53508-4FBA-4ED5-96C1-4CF929009648}" srcOrd="0" destOrd="0" presId="urn:microsoft.com/office/officeart/2005/8/layout/pyramid2"/>
    <dgm:cxn modelId="{6E9D0036-FBE3-43B8-B514-225B6A6B45E7}" type="presParOf" srcId="{D3B66EA6-36D5-41E1-A36D-614F34F97549}" destId="{4D88459F-5345-4282-A57C-0990811C67C8}" srcOrd="1" destOrd="0" presId="urn:microsoft.com/office/officeart/2005/8/layout/pyramid2"/>
    <dgm:cxn modelId="{CB414703-755E-4A30-98E6-0FBA43E7FA14}" type="presParOf" srcId="{D3B66EA6-36D5-41E1-A36D-614F34F97549}" destId="{6E57F60A-EF2A-4A34-96D5-30D8492CA26C}" srcOrd="2" destOrd="0" presId="urn:microsoft.com/office/officeart/2005/8/layout/pyramid2"/>
    <dgm:cxn modelId="{1F8B8EE6-ED5C-4937-A35C-D78D270FF141}" type="presOf" srcId="{9032739D-E378-4448-B0DD-AF92D426A5C2}" destId="{6E57F60A-EF2A-4A34-96D5-30D8492CA26C}" srcOrd="0" destOrd="0" presId="urn:microsoft.com/office/officeart/2005/8/layout/pyramid2"/>
    <dgm:cxn modelId="{F23D9CFB-6FA1-469E-BFB3-B6B90460B718}" type="presParOf" srcId="{D3B66EA6-36D5-41E1-A36D-614F34F97549}" destId="{477FF4DE-F348-43A9-9EF6-ED1B87CAE35A}" srcOrd="3" destOrd="0" presId="urn:microsoft.com/office/officeart/2005/8/layout/pyramid2"/>
    <dgm:cxn modelId="{82B7F821-7F45-453B-A4B8-2A3FD2884857}" type="presParOf" srcId="{D3B66EA6-36D5-41E1-A36D-614F34F97549}" destId="{3F3EDC8E-3FDC-4ADE-9209-D29B18FD90BB}" srcOrd="4" destOrd="0" presId="urn:microsoft.com/office/officeart/2005/8/layout/pyramid2"/>
    <dgm:cxn modelId="{0B11F6AD-3DD3-4A86-8186-ECF35900B442}" type="presOf" srcId="{BA29939C-71D0-4C20-B99A-C7A6C6046054}" destId="{3F3EDC8E-3FDC-4ADE-9209-D29B18FD90BB}" srcOrd="0" destOrd="0" presId="urn:microsoft.com/office/officeart/2005/8/layout/pyramid2"/>
    <dgm:cxn modelId="{E7FDD1CE-DDF2-4B28-A471-AB3217E8B348}" type="presParOf" srcId="{D3B66EA6-36D5-41E1-A36D-614F34F97549}" destId="{706ABD61-99F6-4CF7-B70F-87027429A44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27" name=""/>
      <dsp:cNvGrpSpPr/>
    </dsp:nvGrpSpPr>
    <dsp:grpSpPr/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" name=""/>
      <dsp:cNvGrpSpPr/>
    </dsp:nvGrpSpPr>
    <dsp:grpSpPr/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27" name=""/>
      <dsp:cNvGrpSpPr/>
    </dsp:nvGrpSpPr>
    <dsp:grpSpPr/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2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/>
      <dgm:rule type="primFontSz" for="des" forName="parTx" val="5"/>
    </dgm:ruleLst>
    <dgm:forEach name="Name4" axis="ch" ptType="node">
      <dgm:layoutNode name="composite">
        <dgm:alg type="composite"/>
        <dgm:shape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/>
          </dgm:ruleLst>
        </dgm:layoutNode>
      </dgm:layoutNode>
      <dgm:forEach name="Name5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  <dgm:layoutNode name="a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0.02144</cdr:x>
      <cdr:y>0.70714</cdr:y>
    </cdr:from>
    <cdr:to>
      <cdr:x>0.54858</cdr:x>
      <cdr:y>0.78995</cdr:y>
    </cdr:to>
    <cdr:sp macro="" textlink="">
      <cdr:nvSpPr>
        <cdr:cNvPr id="2" name="Прямоугольник 1"/>
        <cdr:cNvSpPr/>
      </cdr:nvSpPr>
      <cdr:spPr>
        <a:xfrm rot="440635" flipH="1">
          <a:off x="196088" y="3485642"/>
          <a:ext cx="4820158" cy="408178"/>
        </a:xfrm>
        <a:prstGeom prst="rect">
          <a:avLst/>
        </a:prstGeom>
        <a:noFill/>
        <a:ln>
          <a:noFill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/>
        <a:lstStyle>
          <a:defPPr/>
        </a:lstStyle>
        <a:p>
          <a:pPr/>
          <a:r>
            <a:rPr lang="ru-RU" sz="2800" b="1" i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rPr>
            <a:t> </a:t>
          </a:r>
          <a:r>
            <a:rPr lang="ru-RU" sz="2800" b="1" i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rPr>
            <a:t>2023</a:t>
          </a:r>
          <a:r>
            <a:rPr lang="ru-RU" sz="2800" b="1" i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rPr>
            <a:t>    </a:t>
          </a:r>
          <a:r>
            <a:rPr lang="ru-RU" sz="2800" b="1" i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rPr>
            <a:t>2024</a:t>
          </a:r>
          <a:r>
            <a:rPr lang="ru-RU" sz="2800" b="1" i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rPr>
            <a:t>    </a:t>
          </a:r>
          <a:r>
            <a:rPr lang="ru-RU" sz="2800" b="1" i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rPr>
            <a:t>2025</a:t>
          </a:r>
          <a:r>
            <a:rPr lang="ru-RU" sz="2800" b="1" i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rPr>
            <a:t>     </a:t>
          </a:r>
          <a:r>
            <a:rPr lang="ru-RU" sz="2800" b="1" i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rPr>
            <a:t>2026</a:t>
          </a:r>
          <a:endParaRPr lang="ru-RU" sz="2800" b="1" i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</a:endParaRPr>
        </a:p>
      </cdr:txBody>
    </cdr:sp>
  </cdr:relSizeAnchor>
  <cdr:relSizeAnchor>
    <cdr:from>
      <cdr:x>0.02144</cdr:x>
      <cdr:y>0.70714</cdr:y>
    </cdr:from>
    <cdr:to>
      <cdr:x>0.54858</cdr:x>
      <cdr:y>0.78995</cdr:y>
    </cdr:to>
    <cdr:sp macro="" textlink="">
      <cdr:nvSpPr>
        <cdr:cNvPr id="3" name="Прямоугольник 1"/>
        <cdr:cNvSpPr/>
      </cdr:nvSpPr>
      <cdr:spPr>
        <a:xfrm rot="440635" flipH="1">
          <a:off x="196088" y="3485642"/>
          <a:ext cx="4820158" cy="408178"/>
        </a:xfrm>
        <a:prstGeom prst="rect">
          <a:avLst/>
        </a:prstGeom>
        <a:noFill/>
        <a:ln>
          <a:noFill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/>
        <a:lstStyle>
          <a:defPPr/>
        </a:lstStyle>
        <a:p>
          <a:pPr/>
          <a:r>
            <a:rPr lang="ru-RU" sz="2800" b="1" i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rPr>
            <a:t> </a:t>
          </a:r>
          <a:r>
            <a:rPr lang="ru-RU" sz="2800" b="1" i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rPr>
            <a:t>2023</a:t>
          </a:r>
          <a:r>
            <a:rPr lang="ru-RU" sz="2800" b="1" i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rPr>
            <a:t>    </a:t>
          </a:r>
          <a:r>
            <a:rPr lang="ru-RU" sz="2800" b="1" i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rPr>
            <a:t>2024</a:t>
          </a:r>
          <a:r>
            <a:rPr lang="ru-RU" sz="2800" b="1" i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rPr>
            <a:t>    </a:t>
          </a:r>
          <a:r>
            <a:rPr lang="ru-RU" sz="2800" b="1" i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rPr>
            <a:t>2025</a:t>
          </a:r>
          <a:r>
            <a:rPr lang="ru-RU" sz="2800" b="1" i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rPr>
            <a:t>     </a:t>
          </a:r>
          <a:r>
            <a:rPr lang="ru-RU" sz="2800" b="1" i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rPr>
            <a:t>2026</a:t>
          </a:r>
          <a:endParaRPr lang="ru-RU" sz="2800" b="1" i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</a:endParaRPr>
        </a:p>
      </cdr:txBody>
    </cdr:sp>
  </cdr:relSizeAnchor>
</c:userShap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defPPr/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/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defPPr/>
            </a:lstStyle>
            <a:p>
              <a:endParaRPr kumimoji="0" lang="en-US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defPPr/>
            </a:lstStyle>
            <a:p>
              <a:endParaRPr kumimoji="0" lang="en-US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defPPr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6A87A17B-F8AC-4D3E-A0B2-0998EBA2989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0FB6BDF8-0176-4D8D-AE0B-DE4ED3A7D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6A87A17B-F8AC-4D3E-A0B2-0998EBA2989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0FB6BDF8-0176-4D8D-AE0B-DE4ED3A7D6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/>
          </a:lstStyle>
          <a:p>
            <a:pPr/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defPPr/>
            <a:lvl1pPr>
              <a:defRPr/>
            </a:lvl1pPr>
          </a:lstStyle>
          <a:p>
            <a:pPr/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defPPr/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defPPr/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defPPr/>
            <a:lvl1pPr>
              <a:spcBef>
                <a:spcPct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6A87A17B-F8AC-4D3E-A0B2-0998EBA2989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0FB6BDF8-0176-4D8D-AE0B-DE4ED3A7D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6A87A17B-F8AC-4D3E-A0B2-0998EBA2989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0FB6BDF8-0176-4D8D-AE0B-DE4ED3A7D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1.jpeg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Полилиния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defPPr/>
          </a:lstStyle>
          <a:p>
            <a:pPr/>
            <a:endParaRPr kumimoji="0" lang="en-US"/>
          </a:p>
        </p:txBody>
      </p:sp>
      <p:sp>
        <p:nvSpPr>
          <p:cNvPr id="12" name="Полилиния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defPPr/>
          </a:lstStyle>
          <a:p>
            <a:pPr/>
            <a:endParaRPr kumimoji="0" lang="en-US"/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defPPr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defPPr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defPPr/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/>
            <a:fld id="{6A87A17B-F8AC-4D3E-A0B2-0998EBA2989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defPPr/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defPPr/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/>
            <a:fld id="{0FB6BDF8-0176-4D8D-AE0B-DE4ED3A7D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5" r:id="rId3"/>
    <p:sldLayoutId id="2147483847" r:id="rId4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Tx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Relationship Id="rId7" Type="http://schemas.openxmlformats.org/officeDocument/2006/relationships/image" Target="../media/image1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6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chart" Target="../charts/chart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Override" Target="../theme/themeOverride1.xml" /><Relationship Id="rId3" Type="http://schemas.openxmlformats.org/officeDocument/2006/relationships/image" Target="../media/image19.jpeg" /><Relationship Id="rId4" Type="http://schemas.openxmlformats.org/officeDocument/2006/relationships/chart" Target="../charts/chart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chart" Target="../charts/chart9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Relationship Id="rId3" Type="http://schemas.openxmlformats.org/officeDocument/2006/relationships/chart" Target="../charts/chart10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Relationship Id="rId6" Type="http://schemas.openxmlformats.org/officeDocument/2006/relationships/image" Target="../media/image32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6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Relationship Id="rId4" Type="http://schemas.openxmlformats.org/officeDocument/2006/relationships/image" Target="../media/image39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chart" Target="../charts/chart11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5.jpeg" /><Relationship Id="rId3" Type="http://schemas.openxmlformats.org/officeDocument/2006/relationships/image" Target="../media/image46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jpeg" /><Relationship Id="rId3" Type="http://schemas.openxmlformats.org/officeDocument/2006/relationships/image" Target="../media/image48.jpeg" /><Relationship Id="rId4" Type="http://schemas.openxmlformats.org/officeDocument/2006/relationships/image" Target="../media/image49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0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1.jpeg" /><Relationship Id="rId3" Type="http://schemas.openxmlformats.org/officeDocument/2006/relationships/image" Target="../media/image52.jpeg" /><Relationship Id="rId4" Type="http://schemas.openxmlformats.org/officeDocument/2006/relationships/image" Target="../media/image53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Relationship Id="rId7" Type="http://schemas.openxmlformats.org/officeDocument/2006/relationships/image" Target="../media/image54.jpeg" /><Relationship Id="rId8" Type="http://schemas.openxmlformats.org/officeDocument/2006/relationships/image" Target="../media/image55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6.jpeg" /><Relationship Id="rId3" Type="http://schemas.openxmlformats.org/officeDocument/2006/relationships/image" Target="../media/image57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8.jpeg" /><Relationship Id="rId3" Type="http://schemas.openxmlformats.org/officeDocument/2006/relationships/image" Target="../media/image59.jpeg" /><Relationship Id="rId4" Type="http://schemas.openxmlformats.org/officeDocument/2006/relationships/image" Target="../media/image60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1.jpeg" /><Relationship Id="rId3" Type="http://schemas.openxmlformats.org/officeDocument/2006/relationships/image" Target="../media/image6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8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3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4.jpeg" /><Relationship Id="rId3" Type="http://schemas.openxmlformats.org/officeDocument/2006/relationships/image" Target="../media/image65.jpeg" /><Relationship Id="rId4" Type="http://schemas.openxmlformats.org/officeDocument/2006/relationships/image" Target="../media/image66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7.jpe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8.jpeg" /><Relationship Id="rId3" Type="http://schemas.openxmlformats.org/officeDocument/2006/relationships/image" Target="../media/image69.jpe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8.jpeg" /><Relationship Id="rId3" Type="http://schemas.openxmlformats.org/officeDocument/2006/relationships/image" Target="../media/image70.jpeg" /><Relationship Id="rId4" Type="http://schemas.openxmlformats.org/officeDocument/2006/relationships/image" Target="../media/image71.jpe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8.jpeg" /><Relationship Id="rId3" Type="http://schemas.openxmlformats.org/officeDocument/2006/relationships/image" Target="../media/image7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8.jpeg" /><Relationship Id="rId3" Type="http://schemas.openxmlformats.org/officeDocument/2006/relationships/image" Target="../media/image73.jpe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8.jpe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4.jpeg" /><Relationship Id="rId3" Type="http://schemas.openxmlformats.org/officeDocument/2006/relationships/image" Target="../media/image75.jpeg" /><Relationship Id="rId4" Type="http://schemas.openxmlformats.org/officeDocument/2006/relationships/image" Target="../media/image76.jpe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chart" Target="../charts/chart12.x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microsoft.com/office/2007/relationships/diagramDrawing" Target="../diagrams/drawing2.xml" /><Relationship Id="rId3" Type="http://schemas.openxmlformats.org/officeDocument/2006/relationships/diagramData" Target="../diagrams/data2.xml" /><Relationship Id="rId4" Type="http://schemas.openxmlformats.org/officeDocument/2006/relationships/diagramLayout" Target="../diagrams/layout2.xml" /><Relationship Id="rId5" Type="http://schemas.openxmlformats.org/officeDocument/2006/relationships/diagramQuickStyle" Target="../diagrams/quickStyle2.xml" /><Relationship Id="rId6" Type="http://schemas.openxmlformats.org/officeDocument/2006/relationships/diagramColors" Target="../diagrams/colors2.xm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microsoft.com/office/2007/relationships/diagramDrawing" Target="../diagrams/drawing3.xml" /><Relationship Id="rId3" Type="http://schemas.openxmlformats.org/officeDocument/2006/relationships/diagramData" Target="../diagrams/data3.xml" /><Relationship Id="rId4" Type="http://schemas.openxmlformats.org/officeDocument/2006/relationships/diagramLayout" Target="../diagrams/layout3.xml" /><Relationship Id="rId5" Type="http://schemas.openxmlformats.org/officeDocument/2006/relationships/diagramQuickStyle" Target="../diagrams/quickStyle3.xml" /><Relationship Id="rId6" Type="http://schemas.openxmlformats.org/officeDocument/2006/relationships/diagramColors" Target="../diagrams/colors3.xml" /><Relationship Id="rId7" Type="http://schemas.openxmlformats.org/officeDocument/2006/relationships/image" Target="../media/image77.jpeg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8.jpeg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microsoft.com/office/2007/relationships/diagramDrawing" Target="../diagrams/drawing4.xml" /><Relationship Id="rId3" Type="http://schemas.openxmlformats.org/officeDocument/2006/relationships/diagramData" Target="../diagrams/data4.xml" /><Relationship Id="rId4" Type="http://schemas.openxmlformats.org/officeDocument/2006/relationships/diagramLayout" Target="../diagrams/layout4.xml" /><Relationship Id="rId5" Type="http://schemas.openxmlformats.org/officeDocument/2006/relationships/diagramQuickStyle" Target="../diagrams/quickStyle4.xml" /><Relationship Id="rId6" Type="http://schemas.openxmlformats.org/officeDocument/2006/relationships/diagramColors" Target="../diagrams/colors4.xml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9.jpeg" /><Relationship Id="rId3" Type="http://schemas.openxmlformats.org/officeDocument/2006/relationships/image" Target="../media/image80.jpeg" /><Relationship Id="rId4" Type="http://schemas.openxmlformats.org/officeDocument/2006/relationships/image" Target="../media/image81.jpeg" /><Relationship Id="rId5" Type="http://schemas.openxmlformats.org/officeDocument/2006/relationships/image" Target="../media/image82.jpeg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3.png" /><Relationship Id="rId3" Type="http://schemas.openxmlformats.org/officeDocument/2006/relationships/image" Target="../media/image8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299695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7" name="Заголовок 26"/>
          <p:cNvSpPr>
            <a:spLocks noGrp="1"/>
          </p:cNvSpPr>
          <p:nvPr>
            <p:ph type="ctrTitle"/>
          </p:nvPr>
        </p:nvSpPr>
        <p:spPr>
          <a:xfrm>
            <a:off x="395536" y="3212976"/>
            <a:ext cx="8352928" cy="1809546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4900" smtClean="0">
                <a:solidFill>
                  <a:srgbClr val="0070C0"/>
                </a:solidFill>
                <a:latin typeface="Arial Black" pitchFamily="34" charset="0"/>
              </a:rPr>
              <a:t>БЮДЖЕТ ДЛЯ ГРАЖДАН</a:t>
            </a:r>
            <a:br>
              <a:rPr lang="ru-RU" sz="4900" smtClean="0">
                <a:latin typeface="Arial Black" pitchFamily="34" charset="0"/>
              </a:rPr>
            </a:br>
            <a:r>
              <a:rPr lang="ru-RU" err="1" smtClean="0">
                <a:solidFill>
                  <a:srgbClr val="FF0000"/>
                </a:solidFill>
                <a:latin typeface="Arial Black" pitchFamily="34" charset="0"/>
              </a:rPr>
              <a:t>Белокалитвинский район</a:t>
            </a:r>
            <a:br>
              <a:rPr lang="ru-RU" smtClean="0">
                <a:latin typeface="Arial Black" pitchFamily="34" charset="0"/>
              </a:rPr>
            </a:br>
            <a:r>
              <a:rPr lang="ru-RU" sz="3600" smtClean="0">
                <a:latin typeface="Arial Black" pitchFamily="34" charset="0"/>
              </a:rPr>
              <a:t>(проект бюджета 2024-2026 г.г.)</a:t>
            </a:r>
            <a:endParaRPr lang="ru-RU" sz="36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115616" y="620688"/>
            <a:ext cx="6696744" cy="1584176"/>
          </a:xfrm>
          <a:noFill/>
          <a:ln>
            <a:noFill/>
          </a:ln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b="1" smtClean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ПАРАМЕТРЫ КОНСОЛИДИРОВАННОГО БЮДЖЕТА</a:t>
            </a:r>
          </a:p>
          <a:p>
            <a:pPr algn="ctr"/>
            <a:r>
              <a:rPr lang="ru-RU" b="1" smtClean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>
              <a:ln w="10541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916832"/>
          <a:ext cx="8712968" cy="2606756"/>
        </p:xfrm>
        <a:graphic>
          <a:graphicData uri="http://schemas.openxmlformats.org/drawingml/2006/table">
            <a:tbl>
              <a:tblPr/>
              <a:tblGrid>
                <a:gridCol w="4464496"/>
                <a:gridCol w="1440160"/>
                <a:gridCol w="1512168"/>
                <a:gridCol w="1296144"/>
              </a:tblGrid>
              <a:tr h="247135">
                <a:tc rowSpan="2"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800" b="0" i="0" u="none" strike="noStrike"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800" b="0" i="0" u="none" strike="noStrike"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</a:tr>
              <a:tr h="368260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800" b="0" i="0" u="none" strike="noStrike">
                          <a:latin typeface="Times New Roman"/>
                        </a:rPr>
                        <a:t>2024 год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800" b="0" i="0" u="none" strike="noStrike">
                          <a:latin typeface="Times New Roman"/>
                        </a:rPr>
                        <a:t>2025 год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800" b="0" i="0" u="none" strike="noStrike">
                          <a:latin typeface="Times New Roman"/>
                        </a:rPr>
                        <a:t>2026 год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2216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800" b="1" i="0" u="none" strike="noStrike">
                          <a:latin typeface="Times New Roman"/>
                        </a:rPr>
                        <a:t>ДОХОДЫ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b"/>
                      <a:r>
                        <a:rPr lang="ru-RU" sz="18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b"/>
                      <a:r>
                        <a:rPr lang="ru-RU" sz="18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b"/>
                      <a:r>
                        <a:rPr lang="ru-RU" sz="18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2789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t"/>
                      <a:r>
                        <a:rPr lang="ru-RU" sz="1800" b="0" i="0" u="none" strike="noStrike">
                          <a:latin typeface="Times New Roman"/>
                        </a:rPr>
                        <a:t>СОБСТВЕННЫЕ   ДОХОДЫ, всего</a:t>
                      </a:r>
                    </a:p>
                  </a:txBody>
                  <a:tcPr marL="5492" marR="5492" marT="54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922 966,9 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943 096,2 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986 652,1 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2789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t"/>
                      <a:r>
                        <a:rPr lang="ru-RU" sz="1800" b="0" i="0" u="none" strike="noStrike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5492" marR="5492" marT="54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848 265,9 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867 635,6 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910 296,8 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71622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t"/>
                      <a:r>
                        <a:rPr lang="ru-RU" sz="1800" b="0" i="0" u="none" strike="noStrike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5492" marR="5492" marT="54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74 701,0 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75 460,6 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76 355,3 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71622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b"/>
                      <a:r>
                        <a:rPr lang="ru-RU" sz="1800" b="0" i="0" u="none" strike="noStrike">
                          <a:latin typeface="Times New Roman"/>
                        </a:rPr>
                        <a:t>БЕЗВОЗМЕЗДНЫЕ  ПОСТУПЛЕНИЯ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3 758 876,4 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3 680 152,0 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3 140 753,3 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2789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b"/>
                      <a:r>
                        <a:rPr lang="ru-RU" sz="1800" b="1" i="0" u="none" strike="noStrike">
                          <a:latin typeface="Times New Roman"/>
                        </a:rPr>
                        <a:t>ИТОГО ДОХОДОВ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>
                          <a:latin typeface="Times New Roman"/>
                        </a:rPr>
                        <a:t>4 681 843,3 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>
                          <a:latin typeface="Times New Roman"/>
                        </a:rPr>
                        <a:t>4 623 248,2 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>
                          <a:latin typeface="Times New Roman"/>
                        </a:rPr>
                        <a:t>4 127 405,4 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2789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b"/>
                      <a:r>
                        <a:rPr lang="ru-RU" sz="1800" b="1" i="0" u="none" strike="noStrike" smtClean="0">
                          <a:latin typeface="Times New Roman"/>
                        </a:rPr>
                        <a:t>РАСХОДЫ</a:t>
                      </a:r>
                      <a:endParaRPr lang="ru-RU" sz="1800" b="1" i="0" u="none" strike="noStrike">
                        <a:latin typeface="Times New Roman"/>
                      </a:endParaRP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>
                          <a:latin typeface="Times New Roman"/>
                        </a:rPr>
                        <a:t>4 724 843,3 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>
                          <a:latin typeface="Times New Roman"/>
                        </a:rPr>
                        <a:t>4 608 848,2 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>
                          <a:latin typeface="Times New Roman"/>
                        </a:rPr>
                        <a:t>4 113 005,4 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9512" y="4941168"/>
            <a:ext cx="8712968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Белокалитвинского района – свод бюджетов Белокалитвинского района без учета межбюджетных трансфертов между этими бюджетами</a:t>
            </a:r>
            <a:endParaRPr lang="ru-RU" sz="2400" b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115616" y="620688"/>
            <a:ext cx="6696744" cy="1584176"/>
          </a:xfrm>
          <a:noFill/>
          <a:ln>
            <a:noFill/>
          </a:ln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b="1" smtClean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МУНИЦИПАЛЬНЫЙ ДОЛГ БЕЛОКАЛИТВИНСКОГО БЮДЖЕТА</a:t>
            </a:r>
          </a:p>
          <a:p>
            <a:pPr algn="ctr"/>
            <a:r>
              <a:rPr lang="ru-RU" b="1" smtClean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>
              <a:ln w="10541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725144"/>
            <a:ext cx="8712968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2024 – 2026 годах прогнозируется снижение объема муниципального долга Белокалитвинского района</a:t>
            </a:r>
          </a:p>
          <a:p>
            <a:pPr algn="just"/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Кредиты кредитных организаций будут привлекаться для обеспечения сбалансированности бюджета района</a:t>
            </a:r>
          </a:p>
          <a:p>
            <a:pPr algn="just"/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прогнозируются на минимальном уровне</a:t>
            </a:r>
            <a:endParaRPr lang="ru-RU" sz="2000" b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95536" y="1397000"/>
          <a:ext cx="8424936" cy="332814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26"/>
          <p:cNvSpPr>
            <a:spLocks noGrp="1"/>
          </p:cNvSpPr>
          <p:nvPr>
            <p:ph type="ctrTitle"/>
          </p:nvPr>
        </p:nvSpPr>
        <p:spPr>
          <a:xfrm>
            <a:off x="395536" y="3933056"/>
            <a:ext cx="8352928" cy="1017458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4900" smtClean="0">
                <a:solidFill>
                  <a:srgbClr val="0070C0"/>
                </a:solidFill>
                <a:latin typeface="Arial Black" pitchFamily="34" charset="0"/>
              </a:rPr>
              <a:t>ДОХОДЫ БЮДЖЕТА</a:t>
            </a:r>
            <a:endParaRPr lang="ru-RU" sz="360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"/>
            <a:ext cx="9144000" cy="400506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8496944" cy="432048"/>
          </a:xfrm>
          <a:noFill/>
          <a:ln>
            <a:noFill/>
          </a:ln>
        </p:spPr>
        <p:txBody>
          <a:bodyPr>
            <a:normAutofit lnSpcReduction="10000"/>
          </a:bodyPr>
          <a:lstStyle>
            <a:defPPr/>
          </a:lstStyle>
          <a:p>
            <a:pPr algn="ctr"/>
            <a:r>
              <a:rPr lang="ru-RU" b="1" smtClean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ДОХОДЫ БЮДЖЕТА РАЙОНА в 2024 году</a:t>
            </a:r>
            <a:endParaRPr lang="ru-RU">
              <a:ln w="10541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797152"/>
            <a:ext cx="8712968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района сформированы с учетом прогноза социально экономического развития Белокалитвинского района, основных направлений бюджетной и налоговой политики района, действующего бюджетного и налогового законодательства, а также расширения налогооблагаемой базы района за счет инвестиционной составляющей</a:t>
            </a:r>
            <a:endParaRPr lang="ru-RU" sz="2000" b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07504" y="980728"/>
          <a:ext cx="8856984" cy="377596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476672"/>
            <a:ext cx="9144000" cy="576064"/>
          </a:xfrm>
          <a:noFill/>
          <a:ln>
            <a:noFill/>
          </a:ln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b="1" smtClean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ДИНАМИКА ПОСТУПЛЕНИЙ</a:t>
            </a:r>
            <a:endParaRPr lang="ru-RU">
              <a:ln w="10541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3717031"/>
          <a:ext cx="8712968" cy="2953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2078933"/>
                <a:gridCol w="3105643"/>
              </a:tblGrid>
              <a:tr h="291419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kumimoji="0" lang="ru-RU" sz="1400" b="1" kern="1200" smtClean="0">
                          <a:solidFill>
                            <a:schemeClr val="lt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Arial Black" pitchFamily="34" charset="0"/>
                        </a:rPr>
                        <a:t>НДФЛ</a:t>
                      </a:r>
                      <a:endParaRPr lang="ru-RU" sz="14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Arial Black" pitchFamily="34" charset="0"/>
                        </a:rPr>
                        <a:t>Налог на совокупный доход</a:t>
                      </a:r>
                      <a:endParaRPr lang="ru-RU" sz="140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64665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2021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318 977,9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48 797,6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4672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Факт 2022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381 562,9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57 369,7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665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Оценка 2023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393 337,7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51 498,0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665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Проект 2024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440 474,9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52 938,1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665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Проект 2025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445 683,1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55 471,1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0561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Проект 2026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472 995,3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59 208,5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79512" y="980728"/>
          <a:ext cx="8712968" cy="273630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400896" y="764704"/>
            <a:ext cx="1158394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476672"/>
            <a:ext cx="9144000" cy="576064"/>
          </a:xfrm>
          <a:noFill/>
          <a:ln>
            <a:noFill/>
          </a:ln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b="1" smtClean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ДИНАМИКА ПОСТУПЛЕНИЙ</a:t>
            </a:r>
            <a:endParaRPr lang="ru-RU">
              <a:ln w="10541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3717031"/>
          <a:ext cx="8712968" cy="293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2078933"/>
                <a:gridCol w="3105643"/>
              </a:tblGrid>
              <a:tr h="282206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kumimoji="0" lang="ru-RU" sz="1400" b="1" kern="1200" smtClean="0">
                          <a:solidFill>
                            <a:schemeClr val="lt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Arial Black" pitchFamily="34" charset="0"/>
                        </a:rPr>
                        <a:t>Акцизы</a:t>
                      </a:r>
                      <a:endParaRPr lang="ru-RU" sz="14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Arial Black" pitchFamily="34" charset="0"/>
                        </a:rPr>
                        <a:t>Транспортный</a:t>
                      </a:r>
                      <a:r>
                        <a:rPr lang="ru-RU" sz="1400" baseline="0" smtClean="0">
                          <a:latin typeface="Arial Black" pitchFamily="34" charset="0"/>
                        </a:rPr>
                        <a:t> налог</a:t>
                      </a:r>
                      <a:endParaRPr lang="ru-RU" sz="140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49973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800" baseline="0" smtClean="0">
                          <a:latin typeface="Times New Roman" pitchFamily="18" charset="0"/>
                          <a:cs typeface="Times New Roman" pitchFamily="18" charset="0"/>
                        </a:rPr>
                        <a:t> 2021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38 334,7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28 505,1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576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Факт 2022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45 547,8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28 596,7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9973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Оценка 2023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41 048,7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28 361,1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9973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Проект 2024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46 731,0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28 196,0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9973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Проект 2025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47 719,8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27 534,9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8647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Проект 2026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50 001,0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26 8989,3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79512" y="980728"/>
          <a:ext cx="8712968" cy="273630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400896" y="764704"/>
            <a:ext cx="1158394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692696"/>
            <a:ext cx="9144000" cy="864096"/>
          </a:xfrm>
          <a:noFill/>
          <a:ln>
            <a:noFill/>
          </a:ln>
        </p:spPr>
        <p:txBody>
          <a:bodyPr>
            <a:normAutofit lnSpcReduction="10000"/>
          </a:bodyPr>
          <a:lstStyle>
            <a:defPPr/>
          </a:lstStyle>
          <a:p>
            <a:pPr algn="ctr"/>
            <a:r>
              <a:rPr lang="ru-RU" smtClean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КРУПНЕЙШИЕ НАЛОГОПЛАТЕЛЬЩИКИ</a:t>
            </a:r>
          </a:p>
          <a:p>
            <a:pPr algn="ctr"/>
            <a:r>
              <a:rPr lang="ru-RU" smtClean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БЕЛОКАЛИТВИНСКОГО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95528" y="4293096"/>
            <a:ext cx="4248472" cy="4994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«Шахтоуправление Садкинское»</a:t>
            </a:r>
            <a:endParaRPr lang="ru-RU" b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3928" y="3573016"/>
            <a:ext cx="2448272" cy="4994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«Алунекст»</a:t>
            </a:r>
            <a:endParaRPr lang="ru-RU" b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4293096"/>
            <a:ext cx="2736304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«БК-Алпроф»</a:t>
            </a:r>
            <a:endParaRPr lang="ru-RU" b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4293096"/>
            <a:ext cx="1907704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ЗАО «Феррум»</a:t>
            </a:r>
            <a:endParaRPr lang="ru-RU" b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16216" y="3573016"/>
            <a:ext cx="2627784" cy="4994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«СБП-Регион»</a:t>
            </a:r>
            <a:endParaRPr lang="ru-RU" b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3573016"/>
            <a:ext cx="3744416" cy="50006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«Алюминий металлург Русс»</a:t>
            </a:r>
            <a:endParaRPr lang="ru-RU" b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6" descr="C:\Documents and Settings\Bud6\Рабочий стол\БЮДЖЕТ для граждан 2018\img_089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556792"/>
            <a:ext cx="313184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5" descr="C:\Documents and Settings\Bud6\Рабочий стол\БЮДЖЕТ для граждан 2018\DSC08016_m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31840" y="1556792"/>
            <a:ext cx="295232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4" descr="C:\Documents and Settings\Bud6\Рабочий стол\БЮДЖЕТ для граждан 2018\IMG_2786-1024x68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5013176"/>
            <a:ext cx="3059831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7" descr="C:\Documents and Settings\Bud6\Рабочий стол\БЮДЖЕТ для граждан 2018\3528_600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84168" y="1556792"/>
            <a:ext cx="3059833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3" descr="C:\Documents and Settings\Bud6\Рабочий стол\БЮДЖЕТ для граждан 2018\c2RlbGFub3VuYXMucnUvdXBsb2Fkcy85LzEvOTEyMTQwOTg0Njc3Ml9vcmlnLmpwZWc_X19pZD01MjU4OA==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059832" y="5013176"/>
            <a:ext cx="3168352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" descr="C:\Documents and Settings\Bud6\Рабочий стол\БЮДЖЕТ для граждан 2018\30645147.6ygcqxqf8b.W665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228184" y="5013176"/>
            <a:ext cx="2915816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332656"/>
            <a:ext cx="7596336" cy="1152128"/>
          </a:xfrm>
          <a:noFill/>
          <a:ln>
            <a:noFill/>
          </a:ln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b="1" smtClean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БЕЗВОЗМЕЗДНЫЕ ПОСТУПЛЕНИЯ ИЗ ОБЛАСТНОГО БЮДЖЕТА</a:t>
            </a:r>
            <a:endParaRPr lang="ru-RU">
              <a:ln w="10541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268761"/>
          <a:ext cx="878497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699209"/>
                <a:gridCol w="3061431"/>
              </a:tblGrid>
              <a:tr h="436924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endParaRPr kumimoji="0" lang="ru-RU" sz="1400" b="1" kern="1200" smtClean="0">
                        <a:solidFill>
                          <a:schemeClr val="lt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Arial Black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400" smtClean="0">
                          <a:latin typeface="Arial Black" pitchFamily="34" charset="0"/>
                        </a:rPr>
                        <a:t>на 2023 год (1</a:t>
                      </a:r>
                      <a:r>
                        <a:rPr lang="ru-RU" sz="1400" baseline="0" smtClean="0">
                          <a:latin typeface="Arial Black" pitchFamily="34" charset="0"/>
                        </a:rPr>
                        <a:t> чтение)</a:t>
                      </a:r>
                      <a:endParaRPr lang="ru-RU" sz="14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Arial Black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400" smtClean="0">
                          <a:latin typeface="Arial Black" pitchFamily="34" charset="0"/>
                        </a:rPr>
                        <a:t>на 2024 год (1</a:t>
                      </a:r>
                      <a:r>
                        <a:rPr lang="ru-RU" sz="1400" baseline="0" smtClean="0">
                          <a:latin typeface="Arial Black" pitchFamily="34" charset="0"/>
                        </a:rPr>
                        <a:t> чтение)</a:t>
                      </a:r>
                      <a:endParaRPr lang="ru-RU" sz="140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57014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360 771,6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345 636,6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7014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929 213,8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442983,2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7014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2 365 405,0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2 358 118,1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328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Иные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159 803,5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424 853,8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6924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b="1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ctr"/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поступлений из областного бюджета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3 815 193,9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3 583 978,6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524328" y="908720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573016"/>
            <a:ext cx="8712968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just">
              <a:buFont typeface="Arial"/>
              <a:buChar char="•"/>
            </a:pPr>
            <a:r>
              <a:rPr lang="ru-RU" sz="22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22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«нецелевые межбюджетные трансферты»: предоставляются на безвозмездной и безвозвратной основе без установления направлений и (или) условий их использования</a:t>
            </a:r>
          </a:p>
          <a:p>
            <a:pPr algn="just">
              <a:buFont typeface="Arial"/>
              <a:buChar char="•"/>
            </a:pPr>
            <a:r>
              <a:rPr lang="ru-RU" sz="22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Субсидии </a:t>
            </a:r>
            <a:r>
              <a:rPr lang="ru-RU" sz="22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на реализацию полномочий получателя субсидий на условиях софинансирования</a:t>
            </a:r>
          </a:p>
          <a:p>
            <a:pPr algn="just">
              <a:buFont typeface="Arial"/>
              <a:buChar char="•"/>
            </a:pPr>
            <a:r>
              <a:rPr lang="ru-RU" sz="22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Субвенции </a:t>
            </a:r>
            <a:r>
              <a:rPr lang="ru-RU" sz="22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на осуществление полномочий, переданных Российской Федерацией субъектам</a:t>
            </a:r>
          </a:p>
          <a:p>
            <a:pPr algn="just">
              <a:buFont typeface="Arial"/>
              <a:buChar char="•"/>
            </a:pPr>
            <a:r>
              <a:rPr lang="ru-RU" sz="22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Иные межбюджетные трансферты </a:t>
            </a:r>
            <a:r>
              <a:rPr lang="ru-RU" sz="22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на отдельные приоритетные расходы и могут не включать условий софинансирования</a:t>
            </a:r>
            <a:endParaRPr lang="ru-RU" sz="220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26"/>
          <p:cNvSpPr>
            <a:spLocks noGrp="1"/>
          </p:cNvSpPr>
          <p:nvPr>
            <p:ph type="ctrTitle"/>
          </p:nvPr>
        </p:nvSpPr>
        <p:spPr>
          <a:xfrm>
            <a:off x="395536" y="3933056"/>
            <a:ext cx="8352928" cy="1017458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4900" smtClean="0">
                <a:solidFill>
                  <a:srgbClr val="0070C0"/>
                </a:solidFill>
                <a:latin typeface="Arial Black" pitchFamily="34" charset="0"/>
              </a:rPr>
              <a:t>РАСХОДЫ БЮДЖЕТА</a:t>
            </a:r>
            <a:endParaRPr lang="ru-RU" sz="3600">
              <a:latin typeface="Arial Black" pitchFamily="34" charset="0"/>
            </a:endParaRPr>
          </a:p>
        </p:txBody>
      </p:sp>
      <p:pic>
        <p:nvPicPr>
          <p:cNvPr id="2050" name="Picture 2" descr="D:\Документы_Колесникова на Bud5\БЮДЖЕТ для граждан\картинки и таблицы\1060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3933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620688"/>
            <a:ext cx="9144000" cy="504056"/>
          </a:xfrm>
          <a:noFill/>
          <a:ln>
            <a:noFill/>
          </a:ln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2200" b="1" smtClean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СТРУКТУРА РАСХОДОВ БЮДЖЕТА В 2024 – 2026 годах </a:t>
            </a:r>
            <a:endParaRPr lang="ru-RU" sz="2200">
              <a:ln w="10541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980728"/>
            <a:ext cx="87129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Удельный вес расходов на исполнение социальных обязательств составляет более 2/3 в общем объеме расходов бюджета района</a:t>
            </a:r>
            <a:endParaRPr lang="ru-RU" sz="2000" b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4869160"/>
          <a:ext cx="8784976" cy="1760751"/>
        </p:xfrm>
        <a:graphic>
          <a:graphicData uri="http://schemas.openxmlformats.org/drawingml/2006/table">
            <a:tbl>
              <a:tblPr/>
              <a:tblGrid>
                <a:gridCol w="2920379"/>
                <a:gridCol w="711609"/>
                <a:gridCol w="1192548"/>
                <a:gridCol w="576064"/>
                <a:gridCol w="1224136"/>
                <a:gridCol w="576064"/>
                <a:gridCol w="1584176"/>
              </a:tblGrid>
              <a:tr h="345558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%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тыс. рублей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%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тыс. рублей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%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тыс. рублей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079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b"/>
                      <a:r>
                        <a:rPr lang="ru-RU" sz="1800" b="0" i="0" u="none" strike="noStrike">
                          <a:latin typeface="Times New Roman"/>
                        </a:rPr>
                        <a:t>Социальная сфера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85,5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 smtClean="0">
                          <a:latin typeface="Times New Roman"/>
                        </a:rPr>
                        <a:t>3 652 222,2</a:t>
                      </a:r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84,1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 smtClean="0">
                          <a:latin typeface="Times New Roman"/>
                        </a:rPr>
                        <a:t>3 517 301,3</a:t>
                      </a:r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77,8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 smtClean="0">
                          <a:latin typeface="Times New Roman"/>
                        </a:rPr>
                        <a:t>2 877 208,1</a:t>
                      </a:r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87079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b"/>
                      <a:r>
                        <a:rPr lang="ru-RU" sz="1800" b="0" i="0" u="none" strike="noStrike">
                          <a:latin typeface="Times New Roman"/>
                        </a:rPr>
                        <a:t>Отрасли народного хозяйства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2,1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 smtClean="0">
                          <a:latin typeface="Times New Roman"/>
                        </a:rPr>
                        <a:t>87 069,5</a:t>
                      </a:r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5,1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 smtClean="0">
                          <a:latin typeface="Times New Roman"/>
                        </a:rPr>
                        <a:t>213 475,7</a:t>
                      </a:r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9,7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 smtClean="0">
                          <a:latin typeface="Times New Roman"/>
                        </a:rPr>
                        <a:t>356 388,5</a:t>
                      </a:r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87079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b"/>
                      <a:r>
                        <a:rPr lang="ru-RU" sz="1800" b="0" i="0" u="none" strike="noStrike">
                          <a:latin typeface="Times New Roman"/>
                        </a:rPr>
                        <a:t>Комфортная среда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5,9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 smtClean="0">
                          <a:latin typeface="Times New Roman"/>
                        </a:rPr>
                        <a:t>253 282,3</a:t>
                      </a:r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3,8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 smtClean="0">
                          <a:latin typeface="Times New Roman"/>
                        </a:rPr>
                        <a:t>159 497,6</a:t>
                      </a:r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4,3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 smtClean="0">
                          <a:latin typeface="Times New Roman"/>
                        </a:rPr>
                        <a:t>160 413,7</a:t>
                      </a:r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45558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b"/>
                      <a:r>
                        <a:rPr lang="ru-RU" sz="1800" b="0" i="0" u="none" strike="noStrike">
                          <a:latin typeface="Times New Roman"/>
                        </a:rPr>
                        <a:t>Вопросы государственного управления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6,5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 smtClean="0">
                          <a:latin typeface="Times New Roman"/>
                        </a:rPr>
                        <a:t>279 433,6</a:t>
                      </a:r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7,0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 smtClean="0">
                          <a:latin typeface="Times New Roman"/>
                        </a:rPr>
                        <a:t>292 820,5</a:t>
                      </a:r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>
                          <a:latin typeface="Times New Roman"/>
                        </a:rPr>
                        <a:t>8,2</a:t>
                      </a: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0" i="0" u="none" strike="noStrike" smtClean="0">
                          <a:latin typeface="Times New Roman"/>
                        </a:rPr>
                        <a:t>303 515,2</a:t>
                      </a:r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5316" marR="5316" marT="5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0" y="2060848"/>
          <a:ext cx="9144000" cy="288032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1700808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 расходов:                        2024 год – 4 272 006,6 тыс. рублей 2025 год – 4 183 095,1 тыс. рублей 2026 год – 3 697 525,5 тыс. рублей</a:t>
            </a:r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Заголовок 26"/>
          <p:cNvSpPr>
            <a:spLocks noGrp="1"/>
          </p:cNvSpPr>
          <p:nvPr>
            <p:ph type="ctrTitle"/>
          </p:nvPr>
        </p:nvSpPr>
        <p:spPr>
          <a:xfrm>
            <a:off x="2483768" y="188640"/>
            <a:ext cx="6660232" cy="1584176"/>
          </a:xfrm>
        </p:spPr>
        <p:txBody>
          <a:bodyPr>
            <a:noAutofit/>
          </a:bodyPr>
          <a:lstStyle>
            <a:defPPr/>
          </a:lstStyle>
          <a:p>
            <a:pPr algn="ctr"/>
            <a:r>
              <a:rPr lang="ru-RU" sz="3200" smtClean="0">
                <a:solidFill>
                  <a:srgbClr val="0070C0"/>
                </a:solidFill>
                <a:latin typeface="Arial Black" pitchFamily="34" charset="0"/>
              </a:rPr>
              <a:t>Уважаемые жители Белокалитвинского района</a:t>
            </a:r>
            <a:endParaRPr lang="ru-RU" sz="3200">
              <a:latin typeface="Arial Black" panose="020b0a04020102020204" pitchFamily="34" charset="0"/>
            </a:endParaRPr>
          </a:p>
        </p:txBody>
      </p:sp>
      <p:sp>
        <p:nvSpPr>
          <p:cNvPr id="4" name="Заголовок 26"/>
          <p:cNvSpPr txBox="1"/>
          <p:nvPr/>
        </p:nvSpPr>
        <p:spPr>
          <a:xfrm>
            <a:off x="107504" y="1484784"/>
            <a:ext cx="8784976" cy="3456384"/>
          </a:xfrm>
          <a:prstGeom prst="rect">
            <a:avLst/>
          </a:prstGeom>
        </p:spPr>
        <p:txBody>
          <a:bodyPr vert="horz" anchor="b">
            <a:normAutofit fontScale="7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/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Финансовым управлением Администрации Белокалитвинского района подготовлен для рассмотрения основной документ – </a:t>
            </a:r>
            <a:r>
              <a:rPr lang="ru-RU" sz="36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 бюджета на 2024 год и на плановый период 2025 и 2026 годов.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Безусловным приоритетом является выполнение социальных обязательств перед гражданами, обеспечение социальной стабильности, решение</a:t>
            </a:r>
            <a:r>
              <a:rPr kumimoji="0" lang="ru-RU" sz="3600" b="1" i="0" u="none" strike="noStrike" kern="1200" cap="none" spc="0" normalizeH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задач по развитию </a:t>
            </a:r>
            <a:r>
              <a:rPr lang="ru-RU" sz="36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инфраструктуры.</a:t>
            </a:r>
            <a:endParaRPr kumimoji="0" lang="ru-RU" sz="3600" b="1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1" name="Picture 3" descr="C:\Users\Bud5\Desktop\на сайт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1" y="188640"/>
            <a:ext cx="2088233" cy="181878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620688"/>
            <a:ext cx="9144000" cy="648072"/>
          </a:xfrm>
          <a:noFill/>
          <a:ln>
            <a:noFill/>
          </a:ln>
        </p:spPr>
        <p:txBody>
          <a:bodyPr>
            <a:normAutofit fontScale="92500" lnSpcReduction="10000"/>
          </a:bodyPr>
          <a:lstStyle>
            <a:defPPr/>
          </a:lstStyle>
          <a:p>
            <a:pPr algn="ctr"/>
            <a:r>
              <a:rPr lang="ru-RU" sz="2200" b="1" smtClean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ДОЛЯ РАСХОДОВ МУНИЦИПАЛЬНЫХ ПРОГРАММ БЕЛОКАЛИТВИНСКОГО РАЙОНА В 2024 ГОДУ </a:t>
            </a:r>
            <a:endParaRPr lang="ru-RU" sz="2200">
              <a:ln w="10541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323528" y="1268760"/>
          <a:ext cx="8568952" cy="521612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051720" y="4437112"/>
            <a:ext cx="23042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3 908 926,1</a:t>
            </a:r>
          </a:p>
          <a:p>
            <a:pPr algn="ctr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 тыс. рублей</a:t>
            </a:r>
            <a:endParaRPr lang="ru-RU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620688"/>
            <a:ext cx="9144000" cy="648072"/>
          </a:xfrm>
          <a:noFill/>
          <a:ln>
            <a:noFill/>
          </a:ln>
        </p:spPr>
        <p:txBody>
          <a:bodyPr>
            <a:normAutofit fontScale="92500" lnSpcReduction="10000"/>
          </a:bodyPr>
          <a:lstStyle>
            <a:defPPr/>
          </a:lstStyle>
          <a:p>
            <a:pPr algn="ctr"/>
            <a:r>
              <a:rPr lang="ru-RU" sz="2200" b="1" smtClean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СТРУКТУРА РАСХОДОВ ПО МУНИЦИПАЛЬНЫМ ПРОГРАММАМ БЕЛОКАЛИТВИНСКОГО РАЙОНА В 2024 ГОДУ </a:t>
            </a:r>
            <a:endParaRPr lang="ru-RU" sz="2200">
              <a:ln w="10541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7504" y="3501008"/>
          <a:ext cx="2232248" cy="309634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32248"/>
              </a:tblGrid>
              <a:tr h="304265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b"/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Экономические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40061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b"/>
                      <a:r>
                        <a:rPr lang="ru-RU" sz="16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31 407,5 </a:t>
                      </a:r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05826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b"/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456398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 и инновационная экономика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  <a:tr h="796458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и регулирование рынков сельскохозяйственной продукции, сырья и продовольствия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  <a:tr h="993336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муниципальными финансами района и создание условий для эффективного управления муниципальными финансами поселений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483768" y="2852936"/>
          <a:ext cx="2880320" cy="371795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880320"/>
              </a:tblGrid>
              <a:tr h="306442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b"/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Социальные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42494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b"/>
                      <a:r>
                        <a:rPr lang="ru-RU" sz="16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3 477 859,5 </a:t>
                      </a:r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07299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b"/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22186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Развитие здравоохранения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  <a:tr h="273553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  <a:tr h="436631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социальная активность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  <a:tr h="306442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граждан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  <a:tr h="306442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Доступная среда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  <a:tr h="612883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доступным и комфортным жильем населения Белокалитвинского района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  <a:tr h="297996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и туризма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  <a:tr h="405585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Поддержка казачьих обществ Белокалитвинского района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508104" y="1628802"/>
          <a:ext cx="3456384" cy="497704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56384"/>
              </a:tblGrid>
              <a:tr h="22577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b"/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Инфраструктурные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b"/>
                </a:tc>
              </a:tr>
              <a:tr h="252331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b"/>
                      <a:r>
                        <a:rPr lang="ru-RU" sz="16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399 659,1 </a:t>
                      </a:r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b"/>
                </a:tc>
              </a:tr>
              <a:tr h="187422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b"/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b"/>
                </a:tc>
              </a:tr>
              <a:tr h="548986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жилищно-коммунальными услугами населения Белокалитвинского района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/>
                </a:tc>
              </a:tr>
              <a:tr h="451539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общественного порядка и профилактика правонарушений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/>
                </a:tc>
              </a:tr>
              <a:tr h="548986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/>
                </a:tc>
              </a:tr>
              <a:tr h="368204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 и рациональное природопользование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/>
                </a:tc>
              </a:tr>
              <a:tr h="225770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Информационное  общество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/>
                </a:tc>
              </a:tr>
              <a:tr h="219454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транспортной системы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/>
                </a:tc>
              </a:tr>
              <a:tr h="225770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Энергоэффективность и развитие энергетики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/>
                </a:tc>
              </a:tr>
              <a:tr h="225770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политика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/>
                </a:tc>
              </a:tr>
              <a:tr h="368204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 имуществом в Белокалитвинском районе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/>
                </a:tc>
              </a:tr>
              <a:tr h="368204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на территории Белокалитвинского района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/>
                </a:tc>
              </a:tr>
              <a:tr h="548986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Территориальное планирование и развитие территории, в том числе для жилищного строительства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/>
                </a:tc>
              </a:tr>
              <a:tr h="187422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сельских территорий</a:t>
                      </a:r>
                      <a:endParaRPr lang="ru-RU" sz="11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79512" y="1340768"/>
            <a:ext cx="504056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400" smtClean="0">
                <a:solidFill>
                  <a:srgbClr val="FF0000"/>
                </a:solidFill>
                <a:latin typeface="Arial Black" pitchFamily="34" charset="0"/>
              </a:rPr>
              <a:t>3 908 926,1 тыс. рублей или 91,5 % всех расходов</a:t>
            </a:r>
            <a:endParaRPr lang="ru-RU" sz="24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620688"/>
            <a:ext cx="9144000" cy="648072"/>
          </a:xfrm>
          <a:noFill/>
          <a:ln>
            <a:noFill/>
          </a:ln>
        </p:spPr>
        <p:txBody>
          <a:bodyPr>
            <a:normAutofit fontScale="92500" lnSpcReduction="20000"/>
          </a:bodyPr>
          <a:lstStyle>
            <a:defPPr/>
          </a:lstStyle>
          <a:p>
            <a:pPr algn="ctr"/>
            <a:r>
              <a:rPr lang="ru-RU" sz="2200" b="1" smtClean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ИНФОРМАЦИЯ О РАСХОДАХ БЮДЖЕТА РАЙОНА</a:t>
            </a:r>
          </a:p>
          <a:p>
            <a:pPr algn="ctr"/>
            <a:r>
              <a:rPr lang="ru-RU" sz="2200" b="1" smtClean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 В 2024 – 2026 ГОДАХ</a:t>
            </a:r>
            <a:endParaRPr lang="ru-RU" sz="2200">
              <a:ln w="10541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504" y="1268760"/>
          <a:ext cx="8856986" cy="4632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608513"/>
                <a:gridCol w="1512168"/>
                <a:gridCol w="1440160"/>
                <a:gridCol w="1296145"/>
              </a:tblGrid>
              <a:tr h="16764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67640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4 272 007,6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4 183 095,1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3 697 525,5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67640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t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250 491,2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225 190,8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215 885,5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59080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t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28 842,4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26 529,7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26 529,7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67640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t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87 069,5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213 475,7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356 388,5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67640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t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244 826,7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150 299,4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150 299,4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67640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t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8 455,6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9 198,2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10 114,3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67640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t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2 077 836,8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2 150 731,9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1 760 769,3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67640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t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107 615,4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72 716,6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70 906,1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67640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t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3 803,9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497,3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567,8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67640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t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1 441 700,9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1 276 459,0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1 028 068,4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67640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t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21 265,2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16 896,5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16 896,5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59080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t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5 590,0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3 718,0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88620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t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6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19392"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t"/>
                      <a:r>
                        <a:rPr kumimoji="0" lang="ru-RU" sz="1600" u="none" strike="noStrike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УСЛОВНО-УТВЕРЖДЕННЫЕ РАСХОДЫ</a:t>
                      </a:r>
                      <a:endParaRPr kumimoji="0" lang="ru-RU" sz="1600" u="none" strike="noStrike" kern="120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kumimoji="0" lang="ru-RU" sz="1600" u="none" strike="noStrike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kumimoji="0" lang="ru-RU" sz="1600" u="none" strike="noStrike" kern="120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kumimoji="0" lang="ru-RU" sz="1600" u="none" strike="noStrike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35 510,0</a:t>
                      </a:r>
                      <a:endParaRPr kumimoji="0" lang="ru-RU" sz="1600" u="none" strike="noStrike" kern="120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kumimoji="0" lang="ru-RU" sz="1600" u="none" strike="noStrike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57 382,0</a:t>
                      </a:r>
                      <a:endParaRPr kumimoji="0" lang="ru-RU" sz="1600" u="none" strike="noStrike" kern="120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4" y="5949280"/>
            <a:ext cx="8928992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z="200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Расходы в плановом периоде увеличатся после распределения поступлений из областного бюджета ко </a:t>
            </a:r>
          </a:p>
          <a:p>
            <a:pPr algn="just"/>
            <a:r>
              <a:rPr lang="en-US" sz="200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II </a:t>
            </a:r>
            <a:r>
              <a:rPr lang="ru-RU" sz="200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чтению решения</a:t>
            </a:r>
            <a:endParaRPr lang="ru-RU" sz="200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C:\Users\Bud5\Desktop\scale_120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67944" y="4581128"/>
            <a:ext cx="5076056" cy="22768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48680"/>
            <a:ext cx="892971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20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Реализация указов Президента</a:t>
            </a:r>
          </a:p>
          <a:p>
            <a:pPr algn="ctr"/>
            <a:r>
              <a:rPr lang="ru-RU" sz="220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 Российской Федерации </a:t>
            </a:r>
          </a:p>
          <a:p>
            <a:pPr algn="ctr"/>
            <a:r>
              <a:rPr lang="ru-RU" sz="220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2012 года в части повышения оплаты труда </a:t>
            </a:r>
          </a:p>
          <a:p>
            <a:pPr algn="ctr"/>
            <a:r>
              <a:rPr lang="ru-RU" sz="220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в 2024 году (все источники)</a:t>
            </a:r>
            <a:endParaRPr lang="ru-RU" sz="220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1560" y="2132856"/>
            <a:ext cx="2880320" cy="259228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41 718,2 рублей Среднемесячная начисленная зарплата наемных работников по Ростовской области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013176"/>
            <a:ext cx="403244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Социальные работники</a:t>
            </a:r>
          </a:p>
          <a:p>
            <a:pPr algn="ctr"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(100% от  средней зарплаты  </a:t>
            </a:r>
          </a:p>
          <a:p>
            <a:pPr algn="ctr"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экономике РО) -  40 554,0 рубля</a:t>
            </a:r>
            <a:endParaRPr 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2924944"/>
            <a:ext cx="4752528" cy="7915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Педработники  учреждений </a:t>
            </a:r>
          </a:p>
          <a:p>
            <a:pPr algn="ctr"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  (100% от  средней зарплаты  в экономике РО) - 41 205,43 рублей</a:t>
            </a:r>
            <a:endParaRPr 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1916832"/>
            <a:ext cx="4752528" cy="9475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Педработники  учреждений допобразования детей  (учреждения образования и учреждения культуры) (100% от зарплаты учителей в МО) –</a:t>
            </a:r>
          </a:p>
          <a:p>
            <a:pPr algn="ctr"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38 591,93 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5877272"/>
            <a:ext cx="4032448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Работникам учреждений культуры </a:t>
            </a:r>
          </a:p>
          <a:p>
            <a:pPr algn="ctr"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(100% от  средней зарплаты  </a:t>
            </a:r>
          </a:p>
          <a:p>
            <a:pPr algn="ctr"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экономике РО) –  39 333,53 рублей</a:t>
            </a:r>
            <a:endParaRPr 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1960" y="3789040"/>
            <a:ext cx="4753668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Педработники  дошкольных учреждений </a:t>
            </a:r>
          </a:p>
          <a:p>
            <a:pPr algn="ctr"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(100% от средней зарплаты </a:t>
            </a:r>
          </a:p>
          <a:p>
            <a:pPr algn="ctr"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общем образовании МО) - 38 464,30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</p:spTree>
  </p:cSld>
  <p:clrMapOvr>
    <a:masterClrMapping/>
  </p:clrMapOvr>
  <p:transition>
    <p:plus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90062" y="1484784"/>
            <a:ext cx="5502418" cy="309634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04664"/>
            <a:ext cx="892971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2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Реализация указов Президента</a:t>
            </a:r>
          </a:p>
          <a:p>
            <a:pPr algn="ctr"/>
            <a:r>
              <a:rPr lang="ru-RU" sz="22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 Российской Федерации </a:t>
            </a:r>
          </a:p>
          <a:p>
            <a:pPr algn="ctr"/>
            <a:r>
              <a:rPr lang="ru-RU" sz="22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2012 года в части повышения оплаты труда</a:t>
            </a:r>
          </a:p>
          <a:p>
            <a:pPr algn="ctr"/>
            <a:r>
              <a:rPr lang="ru-RU" sz="22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 в 2024 году (все источники)</a:t>
            </a:r>
            <a:endParaRPr lang="ru-RU" sz="2200" b="1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1560" y="2060848"/>
            <a:ext cx="2880320" cy="259228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41 718,2 рублей Среднемесячная начисленная зарплата наемных работников по Ростовской области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5157192"/>
            <a:ext cx="4536504" cy="1584176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Врачи и работники медицинских организаций, имеющие медицинское (фармацевтическое) образование </a:t>
            </a:r>
          </a:p>
          <a:p>
            <a:pPr algn="ctr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(152% от  средней зарплаты  </a:t>
            </a:r>
          </a:p>
          <a:p>
            <a:pPr algn="ctr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экономике РО) - 63 411,66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4653136"/>
            <a:ext cx="4248472" cy="10801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медицинский (фармацевтический) персонал </a:t>
            </a:r>
          </a:p>
          <a:p>
            <a:pPr algn="ctr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(85,5% от  средней зарплаты </a:t>
            </a:r>
          </a:p>
          <a:p>
            <a:pPr algn="ctr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экономике РО) - 35 669,06 рублей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5805264"/>
            <a:ext cx="4248472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Младший медицинский </a:t>
            </a:r>
          </a:p>
          <a:p>
            <a:pPr algn="ctr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персонал (61,0% от  средней зарплаты  </a:t>
            </a:r>
          </a:p>
          <a:p>
            <a:pPr algn="ctr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экономике РО) - 25 448,10 рублей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</p:spTree>
  </p:cSld>
  <p:clrMapOvr>
    <a:masterClrMapping/>
  </p:clrMapOvr>
  <p:transition>
    <p:plus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26"/>
          <p:cNvSpPr>
            <a:spLocks noGrp="1"/>
          </p:cNvSpPr>
          <p:nvPr>
            <p:ph type="ctrTitle"/>
          </p:nvPr>
        </p:nvSpPr>
        <p:spPr>
          <a:xfrm>
            <a:off x="395536" y="3933056"/>
            <a:ext cx="8352928" cy="1017458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4900" smtClean="0">
                <a:solidFill>
                  <a:srgbClr val="0070C0"/>
                </a:solidFill>
                <a:latin typeface="Arial Black" pitchFamily="34" charset="0"/>
              </a:rPr>
              <a:t>ОБРАЗОВАНИЕ</a:t>
            </a:r>
            <a:endParaRPr lang="ru-RU" sz="360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91440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pic>
        <p:nvPicPr>
          <p:cNvPr id="30722" name="Picture 2" descr="D:\Документы_Колесникова на Bud5\БЮДЖЕТ для граждан\картинки 2018\SOLNECHNYI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31840" y="1988840"/>
            <a:ext cx="2880320" cy="2016224"/>
          </a:xfrm>
          <a:prstGeom prst="rect">
            <a:avLst/>
          </a:prstGeom>
          <a:noFill/>
        </p:spPr>
      </p:pic>
      <p:pic>
        <p:nvPicPr>
          <p:cNvPr id="30723" name="Picture 3" descr="D:\Документы_Колесникова на Bud5\БЮДЖЕТ для граждан\исполнение бюджета\картинки 2022 года\Новая папка\xkrzvs1lwxh1p2tmgfmalknni4sb7c9t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988840"/>
            <a:ext cx="3131840" cy="2016224"/>
          </a:xfrm>
          <a:prstGeom prst="rect">
            <a:avLst/>
          </a:prstGeom>
          <a:noFill/>
        </p:spPr>
      </p:pic>
      <p:pic>
        <p:nvPicPr>
          <p:cNvPr id="30724" name="Picture 4" descr="D:\Документы_Колесникова на Bud5\БЮДЖЕТ для граждан\Бюджет 2023-2024\1 чтение\картинки\1643420237_66-na-dache-pro-p-sportivnii-zal-v-shkole-foto-72 (1)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12160" y="1988840"/>
            <a:ext cx="3131840" cy="2016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51617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7829576" cy="214314"/>
          </a:xfrm>
        </p:spPr>
        <p:txBody>
          <a:bodyPr>
            <a:noAutofit/>
          </a:bodyPr>
          <a:lstStyle>
            <a:defPPr/>
          </a:lstStyle>
          <a:p>
            <a:pPr lvl="0" algn="r"/>
            <a:br>
              <a:rPr lang="ru-RU" sz="1400" b="1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51520" y="1214422"/>
            <a:ext cx="8401080" cy="928694"/>
          </a:xfrm>
        </p:spPr>
        <p:txBody>
          <a:bodyPr>
            <a:noAutofit/>
          </a:bodyPr>
          <a:lstStyle>
            <a:defPPr/>
          </a:lstStyle>
          <a:p>
            <a:pPr algn="ctr">
              <a:buNone/>
            </a:pPr>
            <a:endParaRPr lang="ru-RU" sz="2400" i="1" u="sng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38 ♦ общеобразовательных организаций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46 ♦ дошкольных образовательных организаций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10 ♦ учреждений дополнительного образования детей, в том числе 4 детских школы искусств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1 ♦ Центр психолого-педагогической, медицинской и социальной помощи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1 ♦ Информационный методический центр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1 ♦ Центр бухгалтерског</a:t>
            </a:r>
            <a:r>
              <a:rPr lang="ru-RU" sz="280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о обслуживания</a:t>
            </a:r>
            <a:endParaRPr lang="ru-RU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71480"/>
            <a:ext cx="535783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>
              <a:spcBef>
                <a:spcPct val="0"/>
              </a:spcBef>
              <a:defRPr/>
            </a:pPr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714356"/>
            <a:ext cx="887259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40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Муниципальные бюджетные образовательные учреждения Белокалитвинского района</a:t>
            </a:r>
            <a:endParaRPr lang="ru-RU" sz="240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879323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48680"/>
            <a:ext cx="9144000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СТРУКТУРА РАСХОДОВ ПО РАЗДЕЛУ «ОБРАЗОВАНИЕ» В 2024 ГОДУ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6" name="Содержимое 7"/>
          <p:cNvSpPr txBox="1"/>
          <p:nvPr/>
        </p:nvSpPr>
        <p:spPr>
          <a:xfrm>
            <a:off x="0" y="3717032"/>
            <a:ext cx="9144000" cy="3140968"/>
          </a:xfrm>
          <a:prstGeom prst="rect">
            <a:avLst/>
          </a:prstGeom>
        </p:spPr>
        <p:txBody>
          <a:bodyPr vert="horz">
            <a:normAutofit/>
          </a:bodyPr>
          <a:lstStyle>
            <a:defPPr/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42844" y="1357298"/>
          <a:ext cx="8858312" cy="314327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14282" y="4500570"/>
            <a:ext cx="892971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/>
            <a:r>
              <a:rPr lang="ru-RU" sz="2000" b="1" cap="all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2DA2BF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расходов по разделу образование  </a:t>
            </a:r>
            <a:r>
              <a:rPr lang="ru-RU" sz="1100" b="1" cap="all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2DA2BF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2000" b="1" cap="all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2DA2BF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араллелограмм 20"/>
          <p:cNvSpPr/>
          <p:nvPr/>
        </p:nvSpPr>
        <p:spPr>
          <a:xfrm>
            <a:off x="3214678" y="5286388"/>
            <a:ext cx="1357322" cy="64294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2021 отчет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араллелограмм 21"/>
          <p:cNvSpPr/>
          <p:nvPr/>
        </p:nvSpPr>
        <p:spPr>
          <a:xfrm>
            <a:off x="4643438" y="5286388"/>
            <a:ext cx="1357322" cy="64294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2022 отчет</a:t>
            </a:r>
          </a:p>
          <a:p>
            <a:pPr algn="ctr"/>
            <a:endParaRPr lang="ru-RU"/>
          </a:p>
        </p:txBody>
      </p:sp>
      <p:sp>
        <p:nvSpPr>
          <p:cNvPr id="23" name="Параллелограмм 22"/>
          <p:cNvSpPr/>
          <p:nvPr/>
        </p:nvSpPr>
        <p:spPr>
          <a:xfrm>
            <a:off x="6072198" y="5286388"/>
            <a:ext cx="1357322" cy="64294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 smtClean="0"/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2023 прогноз</a:t>
            </a:r>
          </a:p>
          <a:p>
            <a:pPr algn="ctr"/>
            <a:endParaRPr lang="ru-RU"/>
          </a:p>
        </p:txBody>
      </p:sp>
      <p:sp>
        <p:nvSpPr>
          <p:cNvPr id="24" name="Параллелограмм 23"/>
          <p:cNvSpPr/>
          <p:nvPr/>
        </p:nvSpPr>
        <p:spPr>
          <a:xfrm>
            <a:off x="7500958" y="5286388"/>
            <a:ext cx="1357322" cy="64294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2024 прогноз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29124" y="5929330"/>
            <a:ext cx="15716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1 942 </a:t>
            </a:r>
            <a:r>
              <a:rPr lang="ru-RU" sz="2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366,9</a:t>
            </a:r>
            <a:endParaRPr lang="ru-RU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5929328"/>
            <a:ext cx="178595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/>
            <a:r>
              <a:rPr lang="ru-RU" sz="2000" b="1" cap="all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2DA2BF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1 564 754,1</a:t>
            </a:r>
            <a:endParaRPr lang="ru-RU" sz="2000" b="1" cap="all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2DA2BF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29322" y="5929330"/>
            <a:ext cx="14029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2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1 905 503,9</a:t>
            </a:r>
            <a:endParaRPr lang="ru-RU" sz="20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429520" y="5929330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2 077 836,8</a:t>
            </a: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 descr="kisspng-internet-of-things-business-industry-digital-transformation-5b203b6ff02029.53952783152883902398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926"/>
            <a:ext cx="9144000" cy="5072074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025827661"/>
              </p:ext>
            </p:extLst>
          </p:nvPr>
        </p:nvGraphicFramePr>
        <p:xfrm>
          <a:off x="0" y="1500174"/>
          <a:ext cx="9144000" cy="4929187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143116"/>
            <a:ext cx="114300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 b="1" smtClean="0">
                <a:solidFill>
                  <a:srgbClr val="6666FF"/>
                </a:solidFill>
                <a:latin typeface="Arial Black" pitchFamily="34" charset="0"/>
                <a:cs typeface="Times New Roman" pitchFamily="18" charset="0"/>
              </a:rPr>
              <a:t>человек</a:t>
            </a:r>
            <a:endParaRPr lang="ru-RU" b="1">
              <a:solidFill>
                <a:srgbClr val="6666FF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7148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3600" b="1" cap="none" spc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Численность детей, обучающихся </a:t>
            </a:r>
          </a:p>
          <a:p>
            <a:pPr algn="ctr"/>
            <a:r>
              <a:rPr lang="ru-RU" sz="3600" b="1" cap="none" spc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в образовательных организациях</a:t>
            </a:r>
            <a:endParaRPr lang="ru-RU" sz="3600" b="1" cap="none" spc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5661248"/>
            <a:ext cx="121444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год</a:t>
            </a:r>
            <a:endParaRPr lang="ru-RU" sz="2400" b="1" smtClean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728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 descr="lunch-box-ppt-templ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7829576" cy="214314"/>
          </a:xfrm>
        </p:spPr>
        <p:txBody>
          <a:bodyPr>
            <a:noAutofit/>
          </a:bodyPr>
          <a:lstStyle>
            <a:defPPr/>
          </a:lstStyle>
          <a:p>
            <a:pPr lvl="0" algn="r"/>
            <a:br>
              <a:rPr lang="ru-RU" sz="1400" b="1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71480"/>
            <a:ext cx="535783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>
              <a:spcBef>
                <a:spcPct val="0"/>
              </a:spcBef>
              <a:defRPr/>
            </a:pPr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71480"/>
            <a:ext cx="864399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defTabSz="457189">
              <a:defRPr/>
            </a:pPr>
            <a:r>
              <a:rPr lang="ru-RU" sz="2200" b="1" spc="100" smtClean="0">
                <a:ln>
                  <a:solidFill>
                    <a:srgbClr val="6699FF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ПРИОРИТЕТНЫМ НАПРАВЛЕНИМ РАСХОДОВ </a:t>
            </a:r>
          </a:p>
          <a:p>
            <a:pPr algn="ctr" defTabSz="457189">
              <a:defRPr/>
            </a:pPr>
            <a:r>
              <a:rPr lang="ru-RU" sz="2200" b="1" spc="100" smtClean="0">
                <a:ln>
                  <a:solidFill>
                    <a:srgbClr val="6699FF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СФЕРЕ ОБРАЗОВАНИЯ ЯВЛЯЕТСЯ ПРЕДОСТАВЛЕНИЕ ПИТАНИЯ</a:t>
            </a:r>
          </a:p>
          <a:p>
            <a:pPr algn="ctr" defTabSz="457189">
              <a:defRPr/>
            </a:pPr>
            <a:r>
              <a:rPr lang="ru-RU" sz="2200" b="1" spc="100" smtClean="0">
                <a:ln>
                  <a:solidFill>
                    <a:srgbClr val="6699FF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ОБУЧАЮЩИХСЯ В ШКОЛАХ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3419872" y="1928802"/>
            <a:ext cx="5544616" cy="4740558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effectLst>
            <a:outerShdw blurRad="63500" dist="25400" dir="5400000" rotWithShape="0">
              <a:srgbClr val="000000">
                <a:alpha val="43137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 sz="160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2000" b="1" u="sng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Норма стоимости питания</a:t>
            </a:r>
          </a:p>
          <a:p>
            <a:pPr algn="ctr"/>
            <a:r>
              <a:rPr lang="ru-RU" sz="2000" b="1" u="sng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в 2024 году на 1 ребенка в день:</a:t>
            </a:r>
          </a:p>
          <a:p>
            <a:pPr algn="ctr"/>
            <a:endParaRPr lang="ru-RU" sz="500" b="1" u="sng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детей с ОВЗ, обучающихся в школе,</a:t>
            </a:r>
          </a:p>
          <a:p>
            <a:pPr algn="ctr"/>
            <a:r>
              <a:rPr lang="ru-RU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(2 раза в день)  - 149,95  рублей</a:t>
            </a:r>
          </a:p>
          <a:p>
            <a:pPr algn="ctr">
              <a:buFont typeface="Wingdings" pitchFamily="2" charset="2"/>
              <a:buChar char="v"/>
            </a:pPr>
            <a:r>
              <a:rPr lang="ru-RU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детей с ОВЗ, обучающихся на дому,</a:t>
            </a:r>
          </a:p>
          <a:p>
            <a:pPr algn="ctr"/>
            <a:r>
              <a:rPr lang="ru-RU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(2 раза в день)  - 149,95  рублей</a:t>
            </a:r>
          </a:p>
          <a:p>
            <a:pPr algn="ctr">
              <a:buFont typeface="Wingdings" pitchFamily="2" charset="2"/>
              <a:buChar char="v"/>
            </a:pPr>
            <a:r>
              <a:rPr lang="ru-RU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детей 1-4 классов обучающихся  в школе, </a:t>
            </a:r>
          </a:p>
          <a:p>
            <a:pPr algn="ctr"/>
            <a:r>
              <a:rPr lang="ru-RU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- 64,30  рублей</a:t>
            </a:r>
          </a:p>
          <a:p>
            <a:pPr algn="ctr">
              <a:buFont typeface="Wingdings" pitchFamily="2" charset="2"/>
              <a:buChar char="v"/>
            </a:pPr>
            <a:r>
              <a:rPr lang="ru-RU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детей из малоимущих семей, обучающихся в школе,  (5-11 классы)  -  40 рублей</a:t>
            </a:r>
          </a:p>
          <a:p>
            <a:pPr algn="ctr">
              <a:buFont typeface="Wingdings" pitchFamily="2" charset="2"/>
              <a:buChar char="v"/>
            </a:pPr>
            <a:r>
              <a:rPr lang="ru-RU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детей мобилизованных граждан, обучающихся  в школе,</a:t>
            </a:r>
          </a:p>
          <a:p>
            <a:pPr algn="ctr"/>
            <a:r>
              <a:rPr lang="ru-RU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(5-11 классы) - 74,97 рублей</a:t>
            </a:r>
          </a:p>
          <a:p>
            <a:pPr algn="ctr">
              <a:buFont typeface="Wingdings" pitchFamily="2" charset="2"/>
              <a:buChar char="v"/>
            </a:pPr>
            <a:r>
              <a:rPr lang="ru-RU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обеспечение детей 1-4 классов молоком – 17,6 рублей (3 раза в неделю)</a:t>
            </a:r>
          </a:p>
          <a:p>
            <a:pPr algn="ctr"/>
            <a:endParaRPr lang="ru-RU" sz="1600" b="1" smtClean="0">
              <a:ln w="18415" cmpd="sng">
                <a:solidFill>
                  <a:srgbClr val="6699FF"/>
                </a:solidFill>
                <a:prstDash val="solid"/>
              </a:ln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b="1" smtClean="0">
              <a:ln>
                <a:solidFill>
                  <a:srgbClr val="00CC99"/>
                </a:solidFill>
              </a:ln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ct val="0"/>
              </a:spcAft>
            </a:pPr>
            <a:endParaRPr lang="ru-RU" sz="1600" smtClean="0">
              <a:ln>
                <a:solidFill>
                  <a:srgbClr val="00CC99"/>
                </a:solidFill>
              </a:ln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87932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Заголовок 26"/>
          <p:cNvSpPr>
            <a:spLocks noGrp="1"/>
          </p:cNvSpPr>
          <p:nvPr>
            <p:ph type="ctrTitle" idx="4294967295"/>
          </p:nvPr>
        </p:nvSpPr>
        <p:spPr>
          <a:xfrm>
            <a:off x="-252536" y="0"/>
            <a:ext cx="5724128" cy="1162050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3600" smtClean="0">
                <a:solidFill>
                  <a:srgbClr val="0070C0"/>
                </a:solidFill>
                <a:latin typeface="Arial Black" pitchFamily="34" charset="0"/>
              </a:rPr>
              <a:t>Глоссарий</a:t>
            </a:r>
            <a:endParaRPr lang="ru-RU" sz="360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24744"/>
            <a:ext cx="84249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mtClean="0">
                <a:latin typeface="Arial Black" pitchFamily="34" charset="0"/>
              </a:rPr>
              <a:t>Бюджет – форма образования и расходования денежных средств, предназначенных для финансового обеспечения и функций государства и местного самоуправления</a:t>
            </a:r>
            <a:endParaRPr lang="ru-RU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132856"/>
            <a:ext cx="403244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mtClean="0">
                <a:latin typeface="Arial Black" pitchFamily="34" charset="0"/>
              </a:rPr>
              <a:t>Доходы бюджета – поступающие в бюджет денежные средства, за исключением средств, являющихся источниками финансирования дефицита бюджета</a:t>
            </a:r>
            <a:endParaRPr lang="ru-RU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132856"/>
            <a:ext cx="4104456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mtClean="0">
                <a:latin typeface="Arial Black" pitchFamily="34" charset="0"/>
              </a:rPr>
              <a:t>Расходы бюджета –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endParaRPr lang="ru-RU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869160"/>
            <a:ext cx="84249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mtClean="0">
                <a:latin typeface="Arial Black" pitchFamily="34" charset="0"/>
              </a:rPr>
              <a:t>Межбюджетные трансферты 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  <a:endParaRPr lang="ru-RU"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 descr="lunch-box-ppt-templ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7829576" cy="214314"/>
          </a:xfrm>
        </p:spPr>
        <p:txBody>
          <a:bodyPr>
            <a:noAutofit/>
          </a:bodyPr>
          <a:lstStyle>
            <a:defPPr/>
          </a:lstStyle>
          <a:p>
            <a:pPr lvl="0" algn="r"/>
            <a:br>
              <a:rPr lang="ru-RU" sz="1400" b="1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71480"/>
            <a:ext cx="535783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>
              <a:spcBef>
                <a:spcPct val="0"/>
              </a:spcBef>
              <a:defRPr/>
            </a:pPr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76672"/>
            <a:ext cx="8643998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defTabSz="457189">
              <a:defRPr/>
            </a:pPr>
            <a:r>
              <a:rPr lang="ru-RU" sz="22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ПРИОРИТЕТНЫМ НАПРАВЛЕНИМ РАСХОДОВ </a:t>
            </a:r>
          </a:p>
          <a:p>
            <a:pPr algn="ctr" defTabSz="457189">
              <a:defRPr/>
            </a:pPr>
            <a:r>
              <a:rPr lang="ru-RU" sz="22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СФЕРЕ ОБРАЗОВАНИЯ ЯВЛЯЕТСЯ ПИТАНИЕ </a:t>
            </a:r>
          </a:p>
          <a:p>
            <a:pPr algn="ctr" defTabSz="457189">
              <a:defRPr/>
            </a:pPr>
            <a:r>
              <a:rPr lang="ru-RU" sz="22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 В ДЕТСКИХ САДАХ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71414"/>
            <a:ext cx="417646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0" y="1857364"/>
            <a:ext cx="3857620" cy="3571900"/>
          </a:xfrm>
          <a:prstGeom prst="flowChartTerminator">
            <a:avLst/>
          </a:prstGeom>
          <a:solidFill>
            <a:schemeClr val="bg2">
              <a:lumMod val="50000"/>
            </a:schemeClr>
          </a:solidFill>
          <a:effectLst>
            <a:outerShdw blurRad="63500" dist="25400" dir="5400000" rotWithShape="0">
              <a:srgbClr val="000000">
                <a:alpha val="43137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 sz="2000" b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2000" b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Средняя норма стоимости питания в 2024 году </a:t>
            </a:r>
          </a:p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  1 ребенка в день составит – 119,92 рубля.</a:t>
            </a:r>
          </a:p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  обеспечение горячим питанием детей в 2024 году будет направлено –</a:t>
            </a:r>
          </a:p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12 986,1 тыс. рублей</a:t>
            </a:r>
          </a:p>
          <a:p>
            <a:pPr algn="ctr"/>
            <a:endParaRPr lang="ru-RU" sz="500" b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1600" b="1" smtClean="0">
              <a:ln>
                <a:solidFill>
                  <a:srgbClr val="00CC99"/>
                </a:solidFill>
              </a:ln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ct val="0"/>
              </a:spcAft>
            </a:pPr>
            <a:endParaRPr lang="ru-RU" sz="1600" smtClean="0">
              <a:ln>
                <a:solidFill>
                  <a:srgbClr val="00CC99"/>
                </a:solidFill>
              </a:ln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879323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7829576" cy="214314"/>
          </a:xfrm>
        </p:spPr>
        <p:txBody>
          <a:bodyPr>
            <a:noAutofit/>
          </a:bodyPr>
          <a:lstStyle>
            <a:defPPr/>
          </a:lstStyle>
          <a:p>
            <a:pPr lvl="0" algn="r"/>
            <a:br>
              <a:rPr lang="ru-RU" sz="1400" b="1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71480"/>
            <a:ext cx="535783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>
              <a:spcBef>
                <a:spcPct val="0"/>
              </a:spcBef>
              <a:defRPr/>
            </a:pPr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71480"/>
            <a:ext cx="864399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defTabSz="457189">
              <a:defRPr/>
            </a:pPr>
            <a:r>
              <a:rPr lang="ru-RU" sz="2400" b="1" spc="100" smtClean="0">
                <a:ln>
                  <a:solidFill>
                    <a:srgbClr val="6699FF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ПРИОРИТЕТНЫЕ НАПРАВЛЕНИЯ </a:t>
            </a:r>
          </a:p>
          <a:p>
            <a:pPr algn="ctr" defTabSz="457189">
              <a:defRPr/>
            </a:pPr>
            <a:r>
              <a:rPr lang="ru-RU" sz="2400" b="1" spc="100" smtClean="0">
                <a:ln>
                  <a:solidFill>
                    <a:srgbClr val="6699FF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СФЕРЕ ОБРАЗОВАНИЯ </a:t>
            </a:r>
          </a:p>
          <a:p>
            <a:pPr algn="ctr" defTabSz="457189">
              <a:defRPr/>
            </a:pPr>
            <a:r>
              <a:rPr lang="ru-RU" sz="2000" b="1" spc="100" smtClean="0">
                <a:ln>
                  <a:solidFill>
                    <a:srgbClr val="6699FF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 счет привлечения средств</a:t>
            </a:r>
          </a:p>
          <a:p>
            <a:pPr algn="ctr" defTabSz="457189">
              <a:defRPr/>
            </a:pPr>
            <a:r>
              <a:rPr lang="ru-RU" sz="2000" b="1" spc="100" smtClean="0">
                <a:ln>
                  <a:solidFill>
                    <a:srgbClr val="6699FF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федерального и областного бюджетов)</a:t>
            </a:r>
          </a:p>
        </p:txBody>
      </p:sp>
      <p:pic>
        <p:nvPicPr>
          <p:cNvPr id="17" name="Рисунок 16" descr="otziv_1512136548_obed_sreda_3_nedel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293096"/>
            <a:ext cx="4211960" cy="237626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/>
        </p:spPr>
      </p:pic>
      <p:sp>
        <p:nvSpPr>
          <p:cNvPr id="13" name="Блок-схема: знак завершения 12"/>
          <p:cNvSpPr/>
          <p:nvPr/>
        </p:nvSpPr>
        <p:spPr>
          <a:xfrm>
            <a:off x="4499992" y="4293096"/>
            <a:ext cx="4536504" cy="2422052"/>
          </a:xfrm>
          <a:prstGeom prst="flowChartTerminator">
            <a:avLst/>
          </a:prstGeom>
          <a:solidFill>
            <a:schemeClr val="bg2">
              <a:lumMod val="25000"/>
            </a:schemeClr>
          </a:solidFill>
          <a:effectLst>
            <a:outerShdw blurRad="63500" dist="25400" dir="5400000" rotWithShape="0">
              <a:srgbClr val="000000">
                <a:alpha val="43137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 sz="160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ПИТАНИЕ ОБУЧАЮЩИХСЯ </a:t>
            </a:r>
          </a:p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1-4 КЛАССОВ В ШКОЛАХ</a:t>
            </a:r>
          </a:p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2024 год – 40 808,9 тыс. рублей</a:t>
            </a:r>
          </a:p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2025 год – 41 767,3 тыс. рублей</a:t>
            </a:r>
          </a:p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2026 год – 6 265,1 тыс. рублей</a:t>
            </a:r>
          </a:p>
          <a:p>
            <a:pPr algn="ctr"/>
            <a:endParaRPr lang="ru-RU" sz="160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8" name="Рисунок 17" descr="scale_120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132856"/>
            <a:ext cx="3744416" cy="2088232"/>
          </a:xfrm>
          <a:prstGeom prst="rect">
            <a:avLst/>
          </a:prstGeom>
          <a:ln w="127000" cap="sq">
            <a:noFill/>
            <a:miter lim="800000"/>
          </a:ln>
          <a:effectLst/>
        </p:spPr>
      </p:pic>
      <p:sp>
        <p:nvSpPr>
          <p:cNvPr id="10" name="Блок-схема: знак завершения 9"/>
          <p:cNvSpPr/>
          <p:nvPr/>
        </p:nvSpPr>
        <p:spPr>
          <a:xfrm>
            <a:off x="1" y="2060848"/>
            <a:ext cx="5148064" cy="2088232"/>
          </a:xfrm>
          <a:prstGeom prst="flowChartTerminator">
            <a:avLst/>
          </a:prstGeom>
          <a:solidFill>
            <a:schemeClr val="bg2">
              <a:lumMod val="50000"/>
            </a:schemeClr>
          </a:solidFill>
          <a:effectLst>
            <a:outerShdw blurRad="63500" dist="25400" dir="5400000" rotWithShape="0">
              <a:srgbClr val="000000">
                <a:alpha val="43137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 sz="160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smtClean="0">
              <a:ln w="18415" cmpd="sng">
                <a:solidFill>
                  <a:srgbClr val="6699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ВЫПЛАТЫ  ПЕДАГОГИЧЕСКИМ</a:t>
            </a:r>
          </a:p>
          <a:p>
            <a:pPr algn="ctr"/>
            <a:r>
              <a:rPr lang="ru-RU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РАБОТНИКАМ  ЗА  КЛАССНОЕ РУКОВОДСТВО</a:t>
            </a:r>
          </a:p>
          <a:p>
            <a:pPr algn="ctr"/>
            <a:r>
              <a:rPr lang="ru-RU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 2024 году – 40 856,8 тыс. рублей</a:t>
            </a:r>
          </a:p>
          <a:p>
            <a:pPr algn="ctr"/>
            <a:r>
              <a:rPr lang="ru-RU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 2025 году – 40 856,8 тыс. рублей</a:t>
            </a:r>
          </a:p>
          <a:p>
            <a:pPr algn="ctr"/>
            <a:r>
              <a:rPr lang="ru-RU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 2026 году – 40 856,8 тыс. рублей</a:t>
            </a:r>
          </a:p>
          <a:p>
            <a:pPr algn="ctr"/>
            <a:endParaRPr lang="ru-RU" sz="1600" b="1" smtClean="0">
              <a:ln w="18415" cmpd="sng">
                <a:solidFill>
                  <a:srgbClr val="6699FF"/>
                </a:solidFill>
                <a:prstDash val="solid"/>
              </a:ln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b="1" smtClean="0">
              <a:ln>
                <a:solidFill>
                  <a:srgbClr val="00CC99"/>
                </a:solidFill>
              </a:ln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ct val="0"/>
              </a:spcAft>
            </a:pPr>
            <a:endParaRPr lang="ru-RU" sz="1600" smtClean="0">
              <a:ln>
                <a:solidFill>
                  <a:srgbClr val="00CC99"/>
                </a:solidFill>
              </a:ln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879323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26"/>
          <p:cNvSpPr>
            <a:spLocks noGrp="1"/>
          </p:cNvSpPr>
          <p:nvPr>
            <p:ph type="ctrTitle"/>
          </p:nvPr>
        </p:nvSpPr>
        <p:spPr>
          <a:xfrm>
            <a:off x="395536" y="3933056"/>
            <a:ext cx="8352928" cy="1017458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4900" smtClean="0">
                <a:solidFill>
                  <a:srgbClr val="0070C0"/>
                </a:solidFill>
                <a:latin typeface="Arial Black" pitchFamily="34" charset="0"/>
              </a:rPr>
              <a:t>КУЛЬТУРА</a:t>
            </a:r>
            <a:endParaRPr lang="ru-RU" sz="360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91440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pic>
        <p:nvPicPr>
          <p:cNvPr id="9" name="Рисунок 8" descr="10606ff5c69f5d24cf1994ab8b08a4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327585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f53e05ed24a8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600" y="1988840"/>
            <a:ext cx="360040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16022800105f80da4a3624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988840"/>
            <a:ext cx="302433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48680"/>
            <a:ext cx="9144000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СТРУКТУРА РАСХОДОВ ПО РАЗДЕЛУ             «КУЛЬТУРА» В 2024 ГОДУ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6" name="Содержимое 7"/>
          <p:cNvSpPr txBox="1"/>
          <p:nvPr/>
        </p:nvSpPr>
        <p:spPr>
          <a:xfrm>
            <a:off x="0" y="3717032"/>
            <a:ext cx="9144000" cy="3140968"/>
          </a:xfrm>
          <a:prstGeom prst="rect">
            <a:avLst/>
          </a:prstGeom>
        </p:spPr>
        <p:txBody>
          <a:bodyPr vert="horz">
            <a:normAutofit/>
          </a:bodyPr>
          <a:lstStyle>
            <a:defPPr/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268760"/>
          <a:ext cx="9144000" cy="328728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14282" y="4500570"/>
            <a:ext cx="892971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/>
            <a:r>
              <a:rPr lang="ru-RU" sz="2000" b="1" cap="all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2DA2BF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расходов по разделу культура </a:t>
            </a:r>
            <a:r>
              <a:rPr lang="ru-RU" sz="1100" b="1" cap="all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2DA2BF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2000" b="1" cap="all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2DA2BF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араллелограмм 20"/>
          <p:cNvSpPr/>
          <p:nvPr/>
        </p:nvSpPr>
        <p:spPr>
          <a:xfrm>
            <a:off x="3214678" y="5286388"/>
            <a:ext cx="1357322" cy="64294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2021 отчет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араллелограмм 21"/>
          <p:cNvSpPr/>
          <p:nvPr/>
        </p:nvSpPr>
        <p:spPr>
          <a:xfrm>
            <a:off x="4643438" y="5286388"/>
            <a:ext cx="1357322" cy="64294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2022 отчет</a:t>
            </a:r>
          </a:p>
          <a:p>
            <a:pPr algn="ctr"/>
            <a:endParaRPr lang="ru-RU"/>
          </a:p>
        </p:txBody>
      </p:sp>
      <p:sp>
        <p:nvSpPr>
          <p:cNvPr id="23" name="Параллелограмм 22"/>
          <p:cNvSpPr/>
          <p:nvPr/>
        </p:nvSpPr>
        <p:spPr>
          <a:xfrm>
            <a:off x="6072198" y="5286388"/>
            <a:ext cx="1357322" cy="64294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 smtClean="0"/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2023 прогноз</a:t>
            </a:r>
          </a:p>
          <a:p>
            <a:pPr algn="ctr"/>
            <a:endParaRPr lang="ru-RU"/>
          </a:p>
        </p:txBody>
      </p:sp>
      <p:sp>
        <p:nvSpPr>
          <p:cNvPr id="24" name="Параллелограмм 23"/>
          <p:cNvSpPr/>
          <p:nvPr/>
        </p:nvSpPr>
        <p:spPr>
          <a:xfrm>
            <a:off x="7500958" y="5286388"/>
            <a:ext cx="1357322" cy="64294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2024 прогноз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29124" y="5929330"/>
            <a:ext cx="15716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2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106 254,2</a:t>
            </a:r>
            <a:endParaRPr lang="ru-RU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5929328"/>
            <a:ext cx="178595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/>
            <a:r>
              <a:rPr lang="ru-RU" sz="2000" b="1" cap="all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2DA2BF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96 962,5</a:t>
            </a:r>
            <a:endParaRPr lang="ru-RU" sz="2000" b="1" cap="all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2DA2BF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5929330"/>
            <a:ext cx="12858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2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237 114,7</a:t>
            </a:r>
          </a:p>
          <a:p>
            <a:pPr algn="ctr"/>
            <a:endParaRPr lang="ru-RU" sz="20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429520" y="5929330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107 615,4</a:t>
            </a: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crowd-3127293_1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8643998" cy="3786214"/>
          </a:xfrm>
          <a:prstGeom prst="rect">
            <a:avLst/>
          </a:prstGeom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423297037"/>
              </p:ext>
            </p:extLst>
          </p:nvPr>
        </p:nvGraphicFramePr>
        <p:xfrm>
          <a:off x="142844" y="1285860"/>
          <a:ext cx="8821644" cy="545493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929718" cy="1357322"/>
          </a:xfrm>
        </p:spPr>
        <p:txBody>
          <a:bodyPr>
            <a:noAutofit/>
          </a:bodyPr>
          <a:lstStyle>
            <a:defPPr/>
          </a:lstStyle>
          <a:p>
            <a:pPr algn="ctr"/>
            <a:r>
              <a:rPr lang="ru-RU" sz="2400" b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Расходы на повышение оплаты труда работникам учреждений культуры в 2023 году</a:t>
            </a:r>
            <a:endParaRPr lang="ru-RU" sz="2400" b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6649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crowd-3127293_1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9143999" cy="44291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929718" cy="1357322"/>
          </a:xfrm>
        </p:spPr>
        <p:txBody>
          <a:bodyPr>
            <a:noAutofit/>
          </a:bodyPr>
          <a:lstStyle>
            <a:defPPr/>
          </a:lstStyle>
          <a:p>
            <a:pPr algn="ctr"/>
            <a:r>
              <a:rPr lang="ru-RU" sz="3200" b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Ежегодные мероприятия в сфере культуры на 2024 год</a:t>
            </a:r>
            <a:endParaRPr lang="ru-RU" sz="3200" b="1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2915816" y="2000240"/>
          <a:ext cx="3168352" cy="342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3429024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buFont typeface="Wingdings" pitchFamily="2" charset="2"/>
                        <a:buChar char="v"/>
                      </a:pPr>
                      <a:r>
                        <a:rPr lang="ru-RU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День победы </a:t>
                      </a:r>
                    </a:p>
                    <a:p>
                      <a:pPr algn="ctr">
                        <a:buFont typeface="Wingdings" pitchFamily="2" charset="2"/>
                        <a:buChar char="v"/>
                      </a:pPr>
                      <a:endParaRPr lang="ru-RU" sz="24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 typeface="Wingdings" pitchFamily="2" charset="2"/>
                        <a:buChar char="v"/>
                      </a:pPr>
                      <a:r>
                        <a:rPr lang="ru-RU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 города</a:t>
                      </a:r>
                    </a:p>
                    <a:p>
                      <a:pPr algn="ctr">
                        <a:buFont typeface="Wingdings" pitchFamily="2" charset="2"/>
                        <a:buChar char="v"/>
                      </a:pPr>
                      <a:endParaRPr lang="ru-RU" sz="24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 typeface="Wingdings" pitchFamily="2" charset="2"/>
                        <a:buChar char="v"/>
                      </a:pPr>
                      <a:r>
                        <a:rPr lang="ru-RU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Масленица </a:t>
                      </a:r>
                    </a:p>
                    <a:p>
                      <a:pPr algn="ctr">
                        <a:buFont typeface="Wingdings" pitchFamily="2" charset="2"/>
                        <a:buNone/>
                      </a:pPr>
                      <a:endParaRPr lang="ru-RU" sz="24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 typeface="Wingdings" pitchFamily="2" charset="2"/>
                        <a:buChar char="v"/>
                      </a:pPr>
                      <a:r>
                        <a:rPr lang="ru-RU" sz="240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роицкие гуляния</a:t>
                      </a:r>
                      <a:endParaRPr lang="ru-RU" sz="24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2" name="Рисунок 11" descr="dsc_69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307180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sc_69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789040"/>
            <a:ext cx="3143240" cy="21602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Рисунок 13" descr="dsc_69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283" y="1628800"/>
            <a:ext cx="3188717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dsc_694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3861048"/>
            <a:ext cx="3203848" cy="208823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="" xmlns:p14="http://schemas.microsoft.com/office/powerpoint/2010/main" val="28886649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26"/>
          <p:cNvSpPr>
            <a:spLocks noGrp="1"/>
          </p:cNvSpPr>
          <p:nvPr>
            <p:ph type="ctrTitle"/>
          </p:nvPr>
        </p:nvSpPr>
        <p:spPr>
          <a:xfrm>
            <a:off x="395536" y="3933056"/>
            <a:ext cx="8352928" cy="1017458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4900" smtClean="0">
                <a:solidFill>
                  <a:srgbClr val="0070C0"/>
                </a:solidFill>
                <a:latin typeface="Arial Black" pitchFamily="34" charset="0"/>
              </a:rPr>
              <a:t>ЗДРАВООХРАНЕНИЕ</a:t>
            </a:r>
            <a:endParaRPr lang="ru-RU" sz="360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91440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pic>
        <p:nvPicPr>
          <p:cNvPr id="14" name="Picture 2" descr="C:\Users\Bud8\Pictures\Новая папка\1ag_2574__k5g11fs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87824" y="1988840"/>
            <a:ext cx="3024336" cy="2088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6" name="Picture 8" descr="C:\Users\Bud8\Pictures\Новая папка\ee1f61805e09b37ff5f5528e465ff74d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12160" y="1988840"/>
            <a:ext cx="3131840" cy="2088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7" name="Рисунок 16" descr="letnyaya-praktika-studentov-medikov1050434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8840"/>
            <a:ext cx="298782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0" name="Заголовок 26"/>
          <p:cNvSpPr txBox="1"/>
          <p:nvPr/>
        </p:nvSpPr>
        <p:spPr>
          <a:xfrm>
            <a:off x="395536" y="692696"/>
            <a:ext cx="8352928" cy="101745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Расходы бюджета Белокалитвинского района на здравоохранение в 2024 – 2026 годах</a:t>
            </a:r>
            <a:endParaRPr kumimoji="0" lang="ru-RU" sz="3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31747" name="Picture 3" descr="D:\Документы_Колесникова на Bud5\БЮДЖЕТ для граждан\БЮДЖЕТ 2024-2026\для бюджета\2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356992"/>
            <a:ext cx="9144000" cy="2448272"/>
          </a:xfrm>
          <a:prstGeom prst="rect">
            <a:avLst/>
          </a:prstGeom>
          <a:noFill/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7504" y="1556792"/>
          <a:ext cx="8856983" cy="179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4767"/>
                <a:gridCol w="1310684"/>
                <a:gridCol w="1244370"/>
                <a:gridCol w="1537162"/>
              </a:tblGrid>
              <a:tr h="377065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endParaRPr lang="ru-RU" sz="16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t"/>
                      <a:r>
                        <a:rPr lang="ru-RU" sz="16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t"/>
                      <a:r>
                        <a:rPr lang="ru-RU" sz="16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t"/>
                      <a:r>
                        <a:rPr lang="ru-RU" sz="16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600" b="1" u="none" strike="noStrike" baseline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</a:tr>
              <a:tr h="343015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6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Здравоохранение, всего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t"/>
                      <a:r>
                        <a:rPr kumimoji="0" lang="ru-RU" sz="1600" b="1" kern="1200" smtClean="0">
                          <a:latin typeface="Times New Roman" pitchFamily="18" charset="0"/>
                          <a:cs typeface="Times New Roman" pitchFamily="18" charset="0"/>
                        </a:rPr>
                        <a:t>3 803,9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t"/>
                      <a:r>
                        <a:rPr kumimoji="0" lang="ru-RU" sz="1600" b="1" kern="1200" smtClean="0">
                          <a:latin typeface="Times New Roman" pitchFamily="18" charset="0"/>
                          <a:cs typeface="Times New Roman" pitchFamily="18" charset="0"/>
                        </a:rPr>
                        <a:t>497,3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t"/>
                      <a:r>
                        <a:rPr kumimoji="0" lang="ru-RU" sz="1600" b="1" kern="1200" smtClean="0">
                          <a:latin typeface="Times New Roman" pitchFamily="18" charset="0"/>
                          <a:cs typeface="Times New Roman" pitchFamily="18" charset="0"/>
                        </a:rPr>
                        <a:t>567,8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</a:tr>
              <a:tr h="343015">
                <a:tc>
                  <a:txBody>
                    <a:bodyPr vert="horz" wrap="square"/>
                    <a:lstStyle>
                      <a:defPPr/>
                    </a:lstStyle>
                    <a:p>
                      <a:pPr marL="0" algn="just" rtl="0" eaLnBrk="1" fontAlgn="t" latinLnBrk="0" hangingPunct="1"/>
                      <a:r>
                        <a:rPr kumimoji="0" lang="ru-RU" sz="1400" b="1" i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из них на </a:t>
                      </a:r>
                      <a:r>
                        <a:rPr kumimoji="0" lang="ru-RU" sz="1400" b="1" i="1" u="sng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транспортировку пациентов, страдающих хронической почечной недостаточностью,</a:t>
                      </a:r>
                      <a:r>
                        <a:rPr kumimoji="0" lang="ru-RU" sz="1400" b="1" i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проживающих в Белокалитвинском районе, от места их фактического проживания до места получения медицинской помощи методом заместительной почечной терапии и обратно </a:t>
                      </a:r>
                      <a:endParaRPr kumimoji="0" lang="ru-RU" sz="1400" b="1" i="1" kern="120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algn="ctr" rtl="0" eaLnBrk="1" fontAlgn="t" latinLnBrk="0" hangingPunct="1"/>
                      <a:endParaRPr kumimoji="0" lang="ru-RU" sz="1400" b="1" kern="120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/>
                      <a:endParaRPr kumimoji="0" lang="ru-RU" sz="1400" b="1" kern="120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/>
                      <a:r>
                        <a:rPr kumimoji="0" lang="ru-RU" sz="14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1 974,1</a:t>
                      </a:r>
                      <a:endParaRPr kumimoji="0" lang="ru-RU" sz="1400" b="1" kern="120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algn="ctr" rtl="0" eaLnBrk="1" fontAlgn="t" latinLnBrk="0" hangingPunct="1"/>
                      <a:endParaRPr kumimoji="0" lang="ru-RU" sz="1400" b="1" kern="120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/>
                      <a:endParaRPr kumimoji="0" lang="ru-RU" sz="1400" b="1" kern="120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/>
                      <a:r>
                        <a:rPr kumimoji="0" lang="ru-RU" sz="14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kumimoji="0" lang="ru-RU" sz="1400" b="1" kern="120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algn="ctr" rtl="0" eaLnBrk="1" fontAlgn="t" latinLnBrk="0" hangingPunct="1"/>
                      <a:endParaRPr kumimoji="0" lang="ru-RU" sz="1400" b="1" kern="120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/>
                      <a:endParaRPr kumimoji="0" lang="ru-RU" sz="1400" b="1" kern="120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/>
                      <a:r>
                        <a:rPr kumimoji="0" lang="ru-RU" sz="14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kumimoji="0" lang="ru-RU" sz="1400" b="1" kern="120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452320" y="1268760"/>
            <a:ext cx="157160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652120" y="2060848"/>
            <a:ext cx="3173739" cy="2088232"/>
          </a:xfrm>
          <a:prstGeom prst="snip2DiagRect">
            <a:avLst>
              <a:gd name="adj1" fmla="val 0"/>
              <a:gd name="adj2" fmla="val 74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Доплаты к стипендиям</a:t>
            </a:r>
          </a:p>
          <a:p>
            <a:pPr algn="ctr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48 студентам</a:t>
            </a:r>
          </a:p>
          <a:p>
            <a:pPr algn="ctr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ординаторам</a:t>
            </a:r>
          </a:p>
          <a:p>
            <a:pPr algn="ctr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482,0 тыс. рублей 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66405" y="4509120"/>
            <a:ext cx="3168352" cy="207519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Найм жилых помещений для иногородних врачей</a:t>
            </a:r>
          </a:p>
          <a:p>
            <a:pPr algn="ctr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человек </a:t>
            </a:r>
          </a:p>
          <a:p>
            <a:pPr algn="ctr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828,0 тыс. рублей 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9144000" cy="10772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320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Поддержка кадровых ресурсов здравоохранения  в 2024 году</a:t>
            </a:r>
            <a:endParaRPr lang="ru-RU" sz="320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17" name="Рисунок 16" descr="letnyaya-praktika-studentov-medikov1050434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509120"/>
            <a:ext cx="3096344" cy="2088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Рисунок 17" descr="591795e985f84c5445c6b2afb3fb96d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060848"/>
            <a:ext cx="3168352" cy="21069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 descr="C:\Users\Bud8\Pictures\Новая папка\s120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43808" y="2492896"/>
            <a:ext cx="3550806" cy="3352147"/>
          </a:xfrm>
          <a:prstGeom prst="rect">
            <a:avLst/>
          </a:prstGeom>
          <a:solidFill>
            <a:schemeClr val="bg2">
              <a:lumMod val="60000"/>
              <a:lumOff val="40000"/>
              <a:alpha val="8000"/>
            </a:schemeClr>
          </a:solidFill>
        </p:spPr>
      </p:pic>
      <p:sp>
        <p:nvSpPr>
          <p:cNvPr id="12" name="Прямоугольник 11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475098"/>
      </p:ext>
    </p:extLst>
  </p:cSld>
  <p:clrMapOvr>
    <a:masterClrMapping/>
  </p:clrMapOvr>
  <p:transition>
    <p:fade/>
  </p:transition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26"/>
          <p:cNvSpPr>
            <a:spLocks noGrp="1"/>
          </p:cNvSpPr>
          <p:nvPr>
            <p:ph type="ctrTitle"/>
          </p:nvPr>
        </p:nvSpPr>
        <p:spPr>
          <a:xfrm>
            <a:off x="395536" y="3933056"/>
            <a:ext cx="8352928" cy="1017458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4000" smtClean="0">
                <a:solidFill>
                  <a:srgbClr val="0070C0"/>
                </a:solidFill>
                <a:latin typeface="Arial Black" pitchFamily="34" charset="0"/>
              </a:rPr>
              <a:t>СОЦИАЛЬНАЯ ПОЛИТИКА</a:t>
            </a:r>
            <a:endParaRPr lang="ru-RU" sz="400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91440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pic>
        <p:nvPicPr>
          <p:cNvPr id="8" name="Picture 3" descr="C:\Documents and Settings\Bud6\Рабочий стол\БЮДЖЕТ для граждан 2018\3.jpg_thumbnail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988840"/>
            <a:ext cx="320384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Documents and Settings\Bud6\Рабочий стол\картинки\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68144" y="1988840"/>
            <a:ext cx="327585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D:\Документы_Колесникова на Bud5\БЮДЖЕТ для граждан\Бюджет 2023-2024\z3mr1igosxhv53g0ydlvfzxki6qr1rtf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03848" y="1988840"/>
            <a:ext cx="2952328" cy="2088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Заголовок 26"/>
          <p:cNvSpPr>
            <a:spLocks noGrp="1"/>
          </p:cNvSpPr>
          <p:nvPr>
            <p:ph type="ctrTitle" idx="4294967295"/>
          </p:nvPr>
        </p:nvSpPr>
        <p:spPr>
          <a:xfrm>
            <a:off x="0" y="260648"/>
            <a:ext cx="8568952" cy="1008112"/>
          </a:xfrm>
        </p:spPr>
        <p:txBody>
          <a:bodyPr>
            <a:normAutofit/>
          </a:bodyPr>
          <a:lstStyle>
            <a:defPPr/>
          </a:lstStyle>
          <a:p>
            <a:r>
              <a:rPr lang="ru-RU" sz="3600" err="1" smtClean="0">
                <a:solidFill>
                  <a:srgbClr val="0070C0"/>
                </a:solidFill>
                <a:latin typeface="Arial Black" pitchFamily="34" charset="0"/>
              </a:rPr>
              <a:t>Белокалитвинский район</a:t>
            </a:r>
            <a:endParaRPr lang="ru-RU" sz="360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196752"/>
            <a:ext cx="3672408" cy="4727438"/>
          </a:xfrm>
          <a:prstGeom prst="rect">
            <a:avLst/>
          </a:prstGeom>
          <a:noFill/>
          <a:ln w="9525">
            <a:noFill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635896" y="948690"/>
            <a:ext cx="5364088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b="1">
                <a:latin typeface="Times New Roman" pitchFamily="18" charset="0"/>
                <a:cs typeface="Times New Roman" pitchFamily="18" charset="0"/>
              </a:rPr>
              <a:t>История Белокалитвинского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ведет отсчет с 1703 года.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В состав муниципального образования «Белокалитвинский район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входят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2 городских и 10 сельских поселений.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Площадь района – 2653 км2.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Численность населения –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89,4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тыс. человек.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369331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Отличительная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черта нашей территории -  это разнообразие экономической специализации.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Предприятия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выпускают: алюминиевый прокат, строительные профили, посуду алюминиевую и с антипригарным покрытием, поковки, уголь, щебень, хлебобулочные, кондитерские и макаронные изделия, швейные изделия, кирпич, тару из гофрокартона.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Развито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растениеводство и животноводство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Выращивают зерновые, подсолнечник, овощи и бахчевые культуры.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Транспортная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сеть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представлена автомобильным, железнодорожным, водным транспортом.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Благоприятные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условия для инвестиционной деятельности.</a:t>
            </a:r>
          </a:p>
        </p:txBody>
      </p:sp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48680"/>
            <a:ext cx="9144000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На социальную политику в 2024 году предусмотрено </a:t>
            </a:r>
            <a:r>
              <a:rPr lang="ru-RU" sz="240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1 441 700,9 тыс. рублей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, из них: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484784"/>
          <a:ext cx="9144000" cy="217601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6" name="Содержимое 7"/>
          <p:cNvSpPr txBox="1"/>
          <p:nvPr/>
        </p:nvSpPr>
        <p:spPr>
          <a:xfrm>
            <a:off x="0" y="3717032"/>
            <a:ext cx="9144000" cy="314096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defPPr/>
          </a:lstStyle>
          <a:p>
            <a:pPr marL="365125" marR="0" lvl="0" indent="-31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kumimoji="0" lang="ru-RU" sz="2700" b="1" i="0" u="sng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Приоритетные направления: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Создание защищенной, комфортной среды для жизни и благополучия семей с детьми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Поддержка граждан старшего поколения, повышение качества их жизни и создание условий для активного долголетия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Поддержка малообеспеченных граждан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Поддержка детей-сирот</a:t>
            </a:r>
            <a:r>
              <a:rPr kumimoji="0" lang="ru-RU" sz="2700" b="0" i="0" u="none" strike="noStrike" kern="1200" cap="none" spc="0" normalizeH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детей, оставшихся без попечения родителей</a:t>
            </a:r>
            <a:endParaRPr kumimoji="0" lang="ru-RU" sz="2700" b="0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48680"/>
            <a:ext cx="9144000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ОСНОВНЫЕ ПОКАЗАТЕЛИ ДЕЯТЕЛЬНОСТИ </a:t>
            </a:r>
          </a:p>
          <a:p>
            <a:pPr algn="ctr"/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НА 2024 ГОД ПО РАЗДЕЛУ «СОЦИАЛЬНАЯ ПОЛИТИКА»</a:t>
            </a:r>
            <a:endParaRPr lang="ru-RU" sz="200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/>
          </a:bodyPr>
          <a:lstStyle>
            <a:defPPr/>
          </a:lstStyle>
          <a:p>
            <a:pPr algn="just"/>
            <a:r>
              <a:rPr lang="ru-RU" sz="2400" u="sng" smtClean="0">
                <a:latin typeface="Times New Roman" pitchFamily="18" charset="0"/>
                <a:cs typeface="Times New Roman" pitchFamily="18" charset="0"/>
              </a:rPr>
              <a:t>Обеспечение жильем молодых семей</a:t>
            </a:r>
          </a:p>
          <a:p>
            <a:pPr algn="just"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8036,4 тыс. рублей/4 семьи</a:t>
            </a:r>
          </a:p>
          <a:p>
            <a:pPr algn="just"/>
            <a:r>
              <a:rPr lang="ru-RU" sz="2400" u="sng" smtClean="0">
                <a:latin typeface="Times New Roman" pitchFamily="18" charset="0"/>
                <a:cs typeface="Times New Roman" pitchFamily="18" charset="0"/>
              </a:rPr>
              <a:t>Обеспечение жилыми помещениями детей-сирот и детей, оставшихся без попечения родителей</a:t>
            </a:r>
          </a:p>
          <a:p>
            <a:pPr algn="just"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70 578,9 тыс. рублей/30 человек</a:t>
            </a:r>
          </a:p>
          <a:p>
            <a:pPr algn="just"/>
            <a:r>
              <a:rPr lang="ru-RU" sz="2400" u="sng" smtClean="0">
                <a:latin typeface="Times New Roman" pitchFamily="18" charset="0"/>
                <a:cs typeface="Times New Roman" pitchFamily="18" charset="0"/>
              </a:rPr>
              <a:t>Переселение граждан из аварийного и ветхого жилищного фонда</a:t>
            </a:r>
          </a:p>
          <a:p>
            <a:pPr algn="just"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134 792,0 тыс. рублей/44 семьи</a:t>
            </a:r>
          </a:p>
          <a:p>
            <a:pPr algn="just"/>
            <a:r>
              <a:rPr lang="ru-RU" sz="2400" u="sng" smtClean="0"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на сельских территориях</a:t>
            </a:r>
          </a:p>
          <a:p>
            <a:pPr algn="just"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0,1 тыс. рублей/1 семья</a:t>
            </a:r>
          </a:p>
          <a:p>
            <a:endParaRPr lang="ru-RU" b="1" u="sng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ud5\Desktop\haeuser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99992" y="5085185"/>
            <a:ext cx="4320480" cy="1772816"/>
          </a:xfrm>
          <a:prstGeom prst="rect">
            <a:avLst/>
          </a:prstGeom>
          <a:noFill/>
        </p:spPr>
      </p:pic>
      <p:pic>
        <p:nvPicPr>
          <p:cNvPr id="2051" name="Picture 3" descr="C:\Users\Bud5\Desktop\1673516806_gas-kvas-com-p-klyuch-detskii-risunok-3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76256" y="1196752"/>
            <a:ext cx="1584176" cy="120131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764704"/>
            <a:ext cx="9144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280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Социальное обслуживание граждан</a:t>
            </a:r>
            <a:endParaRPr lang="ru-RU" sz="280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51520" y="1484784"/>
            <a:ext cx="4176464" cy="2592288"/>
          </a:xfrm>
          <a:prstGeom prst="round2Diag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i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финансовое обеспечение деятельности муниципального бюджетного учреждения социального обслуживания Белокалитвинского района «Центр социального обслуживания граждан пожилого возраста и инвалидов» предусмотрено:</a:t>
            </a:r>
          </a:p>
          <a:p>
            <a:pPr algn="ctr"/>
            <a:endParaRPr lang="ru-RU" b="1" i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644008" y="4653136"/>
            <a:ext cx="4285140" cy="1988840"/>
          </a:xfrm>
          <a:prstGeom prst="round2Diag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 sz="2000" b="1" i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2024 году- 325 749,7 тыс. рублей</a:t>
            </a:r>
          </a:p>
          <a:p>
            <a:pPr algn="ctr"/>
            <a:r>
              <a:rPr lang="ru-RU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2025 году- 346 911,4 тыс. рублей</a:t>
            </a:r>
          </a:p>
          <a:p>
            <a:pPr algn="ctr"/>
            <a:r>
              <a:rPr lang="ru-RU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2026 году- 360 755,0 тыс. рублей</a:t>
            </a:r>
            <a:endParaRPr lang="ru-RU" b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окументы_Колесникова на Bud5\БЮДЖЕТ для граждан\Бюджет 2020\ФОТКИ 2019\2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4008" y="1412776"/>
            <a:ext cx="4296255" cy="3024336"/>
          </a:xfrm>
          <a:prstGeom prst="rect">
            <a:avLst/>
          </a:prstGeom>
          <a:noFill/>
        </p:spPr>
      </p:pic>
      <p:pic>
        <p:nvPicPr>
          <p:cNvPr id="1027" name="Picture 3" descr="D:\Документы_Колесникова на Bud5\БЮДЖЕТ для граждан\БЮДЖЕТ 2021-2023\проект бюджета 2021\бюдж.21 картинки\семья1-glavnay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512" y="4221088"/>
            <a:ext cx="4248472" cy="2448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26"/>
          <p:cNvSpPr>
            <a:spLocks noGrp="1"/>
          </p:cNvSpPr>
          <p:nvPr>
            <p:ph type="ctrTitle"/>
          </p:nvPr>
        </p:nvSpPr>
        <p:spPr>
          <a:xfrm>
            <a:off x="0" y="3933056"/>
            <a:ext cx="9144000" cy="1017458"/>
          </a:xfrm>
        </p:spPr>
        <p:txBody>
          <a:bodyPr>
            <a:noAutofit/>
          </a:bodyPr>
          <a:lstStyle>
            <a:defPPr/>
          </a:lstStyle>
          <a:p>
            <a:pPr algn="ctr"/>
            <a:r>
              <a:rPr lang="ru-RU" sz="3600" smtClean="0">
                <a:solidFill>
                  <a:srgbClr val="0070C0"/>
                </a:solidFill>
                <a:latin typeface="Arial Black" pitchFamily="34" charset="0"/>
              </a:rPr>
              <a:t>ФИЗИЧЕСКАЯ КУЛЬТУРА И СПОРТ</a:t>
            </a:r>
            <a:endParaRPr lang="ru-RU" sz="360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91440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pic>
        <p:nvPicPr>
          <p:cNvPr id="11" name="Picture 4" descr="D:\Документы_Колесникова на Bud5\БЮДЖЕТ для граждан\Бюджет 2023-2024\5qb16f3omq17zrpi9yrca5l72b0boeg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84169" y="1988840"/>
            <a:ext cx="3059832" cy="2232248"/>
          </a:xfrm>
          <a:prstGeom prst="rect">
            <a:avLst/>
          </a:prstGeom>
          <a:noFill/>
        </p:spPr>
      </p:pic>
      <p:pic>
        <p:nvPicPr>
          <p:cNvPr id="12" name="Picture 2" descr="D:\Документы_Колесникова на Bud5\БЮДЖЕТ для граждан\Бюджет 2023-2024\tmw72uy5osx41xmjunlqtmvnugq7c7w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988840"/>
            <a:ext cx="3096344" cy="2232248"/>
          </a:xfrm>
          <a:prstGeom prst="rect">
            <a:avLst/>
          </a:prstGeom>
          <a:noFill/>
        </p:spPr>
      </p:pic>
      <p:pic>
        <p:nvPicPr>
          <p:cNvPr id="2050" name="Picture 2" descr="D:\Документы_Колесникова на Bud5\БЮДЖЕТ для граждан\БЮДЖЕТ для граждан 2019-2021\картинки\P286EebyKoA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59832" y="1988840"/>
            <a:ext cx="3168352" cy="2232249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0" name="Заголовок 26"/>
          <p:cNvSpPr txBox="1"/>
          <p:nvPr/>
        </p:nvSpPr>
        <p:spPr>
          <a:xfrm>
            <a:off x="395536" y="692696"/>
            <a:ext cx="8352928" cy="101745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Расходы бюджета Белокалитвинского района на развитие физической культуры и спорта в 2024 – 2026 годах</a:t>
            </a:r>
            <a:endParaRPr kumimoji="0" lang="ru-RU" sz="3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-2" y="1988840"/>
          <a:ext cx="9144001" cy="1118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9173"/>
                <a:gridCol w="1353158"/>
                <a:gridCol w="1284695"/>
                <a:gridCol w="1586975"/>
              </a:tblGrid>
              <a:tr h="432048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endParaRPr lang="ru-RU" sz="16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t"/>
                      <a:r>
                        <a:rPr lang="ru-RU" sz="16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t"/>
                      <a:r>
                        <a:rPr lang="ru-RU" sz="16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t"/>
                      <a:r>
                        <a:rPr lang="ru-RU" sz="16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600" b="1" u="none" strike="noStrike" baseline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</a:tr>
              <a:tr h="343015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3 714,8</a:t>
                      </a: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517,0</a:t>
                      </a: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517,0</a:t>
                      </a:r>
                    </a:p>
                  </a:txBody>
                  <a:tcPr marL="0" marR="0" marT="0" marB="0" anchor="b"/>
                </a:tc>
              </a:tr>
              <a:tr h="343015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Спорт высших достижений</a:t>
                      </a: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17 550,4</a:t>
                      </a: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16 379,5</a:t>
                      </a: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16 379,5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380312" y="1628800"/>
            <a:ext cx="157160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Документы_Колесникова на Bud5\БЮДЖЕТ для граждан\БЮДЖЕТ для граждан 2019-2021\картинки\kruzhki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67744" y="3140968"/>
            <a:ext cx="6710040" cy="371703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26"/>
          <p:cNvSpPr>
            <a:spLocks noGrp="1"/>
          </p:cNvSpPr>
          <p:nvPr>
            <p:ph type="ctrTitle"/>
          </p:nvPr>
        </p:nvSpPr>
        <p:spPr>
          <a:xfrm>
            <a:off x="0" y="3933056"/>
            <a:ext cx="9144000" cy="1017458"/>
          </a:xfrm>
        </p:spPr>
        <p:txBody>
          <a:bodyPr>
            <a:noAutofit/>
          </a:bodyPr>
          <a:lstStyle>
            <a:defPPr/>
          </a:lstStyle>
          <a:p>
            <a:pPr algn="ctr"/>
            <a:r>
              <a:rPr lang="ru-RU" sz="2800" smtClean="0">
                <a:solidFill>
                  <a:srgbClr val="0070C0"/>
                </a:solidFill>
                <a:latin typeface="Arial Black" pitchFamily="34" charset="0"/>
              </a:rPr>
              <a:t>ЗАЩИТА ОТ ЧРЕЗВАЧАЙНЫХ СИТУАЦИЙ</a:t>
            </a:r>
            <a:endParaRPr lang="ru-RU" sz="280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91440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pic>
        <p:nvPicPr>
          <p:cNvPr id="8" name="Picture 3" descr="\\Prog3\документы_михеева\ГО и ЧС\фот чс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916832"/>
            <a:ext cx="298782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Bud5\Desktop\WhatsApp-Image-2021-10-25-at-10.58.29.jpe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87824" y="1916832"/>
            <a:ext cx="3168352" cy="2376264"/>
          </a:xfrm>
          <a:prstGeom prst="rect">
            <a:avLst/>
          </a:prstGeom>
          <a:noFill/>
        </p:spPr>
      </p:pic>
      <p:pic>
        <p:nvPicPr>
          <p:cNvPr id="10" name="Picture 3" descr="\\Prog3\документы_михеева\ГО и ЧС\фото апк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56176" y="1916832"/>
            <a:ext cx="298782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07510692"/>
              </p:ext>
            </p:extLst>
          </p:nvPr>
        </p:nvGraphicFramePr>
        <p:xfrm>
          <a:off x="323528" y="980728"/>
          <a:ext cx="4896544" cy="5616624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0" y="765175"/>
            <a:ext cx="4537075" cy="1079649"/>
          </a:xfrm>
        </p:spPr>
        <p:txBody>
          <a:bodyPr>
            <a:normAutofit fontScale="70000" lnSpcReduction="20000"/>
          </a:bodyPr>
          <a:lstStyle>
            <a:defPPr/>
          </a:lstStyle>
          <a:p>
            <a:pPr algn="ctr">
              <a:buNone/>
            </a:pPr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Финансовое обеспечение муниципального </a:t>
            </a:r>
          </a:p>
          <a:p>
            <a:pPr algn="ctr">
              <a:buNone/>
            </a:pPr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казенного учреждения Белокалитвинского района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0" y="1988840"/>
            <a:ext cx="4499992" cy="1080070"/>
          </a:xfrm>
        </p:spPr>
        <p:txBody>
          <a:bodyPr/>
          <a:lstStyle>
            <a:defPPr/>
          </a:lstStyle>
          <a:p>
            <a:pPr lvl="0" algn="ctr">
              <a:buNone/>
            </a:pPr>
            <a:r>
              <a:rPr lang="ru-RU" sz="18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2024 году – 17 627,6 тыс. рублей </a:t>
            </a:r>
          </a:p>
          <a:p>
            <a:pPr lvl="0" algn="ctr">
              <a:buNone/>
            </a:pPr>
            <a:r>
              <a:rPr lang="ru-RU" sz="18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2025 году – 17 721,3 тыс. рублей</a:t>
            </a:r>
          </a:p>
          <a:p>
            <a:pPr lvl="0" algn="ctr">
              <a:buNone/>
            </a:pPr>
            <a:r>
              <a:rPr lang="ru-RU" sz="18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2026 году -  17 721,3 тыс. рублей </a:t>
            </a:r>
          </a:p>
          <a:p>
            <a:pPr>
              <a:buNone/>
            </a:pP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4294967295"/>
          </p:nvPr>
        </p:nvSpPr>
        <p:spPr>
          <a:xfrm>
            <a:off x="4572001" y="4149725"/>
            <a:ext cx="4464496" cy="1155700"/>
          </a:xfrm>
        </p:spPr>
        <p:txBody>
          <a:bodyPr>
            <a:normAutofit fontScale="77500" lnSpcReduction="20000"/>
          </a:bodyPr>
          <a:lstStyle>
            <a:defPPr/>
          </a:lstStyle>
          <a:p>
            <a:pPr algn="ctr">
              <a:buNone/>
            </a:pPr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Создание аппаратно-программного комплекса "Безопасный город"</a:t>
            </a:r>
            <a:endParaRPr lang="ru-RU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4294967295"/>
          </p:nvPr>
        </p:nvSpPr>
        <p:spPr>
          <a:xfrm>
            <a:off x="4355976" y="5373688"/>
            <a:ext cx="4680521" cy="1181100"/>
          </a:xfrm>
        </p:spPr>
        <p:txBody>
          <a:bodyPr>
            <a:normAutofit/>
          </a:bodyPr>
          <a:lstStyle>
            <a:defPPr/>
          </a:lstStyle>
          <a:p>
            <a:pPr lvl="0" algn="ctr">
              <a:buNone/>
            </a:pPr>
            <a:r>
              <a:rPr lang="ru-RU" sz="18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2024 году – 3 011,1 тыс. рублей </a:t>
            </a:r>
          </a:p>
          <a:p>
            <a:pPr lvl="0" algn="ctr">
              <a:buNone/>
            </a:pPr>
            <a:r>
              <a:rPr lang="ru-RU" sz="18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2025 году – 604,7 тыс. рублей</a:t>
            </a:r>
          </a:p>
          <a:p>
            <a:pPr lvl="0" algn="ctr">
              <a:buNone/>
            </a:pPr>
            <a:r>
              <a:rPr lang="ru-RU" sz="18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2026 году -  604,7 тыс. рублей </a:t>
            </a:r>
          </a:p>
          <a:p>
            <a:endParaRPr lang="ru-RU" sz="1800"/>
          </a:p>
        </p:txBody>
      </p:sp>
      <p:pic>
        <p:nvPicPr>
          <p:cNvPr id="1026" name="Picture 2" descr="\\Prog3\документы_михеева\ГО и ЧС\фото асф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644008" y="764704"/>
            <a:ext cx="432048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pic>
        <p:nvPicPr>
          <p:cNvPr id="16" name="Picture 2" descr="\\Prog3\документы_михеева\ГО и ЧС\фотоеддс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79512" y="3212976"/>
            <a:ext cx="4320480" cy="2729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31101731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0" y="765175"/>
            <a:ext cx="4537075" cy="2159769"/>
          </a:xfrm>
        </p:spPr>
        <p:txBody>
          <a:bodyPr>
            <a:normAutofit fontScale="77500" lnSpcReduction="20000"/>
          </a:bodyPr>
          <a:lstStyle>
            <a:defPPr/>
          </a:lstStyle>
          <a:p>
            <a:pPr algn="ctr">
              <a:buNone/>
            </a:pPr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Развитие единой дежурно-диспетчерской службы и создание на ее основе системы обеспечения вызова экстренных оперативных служб по единому номеру 112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251520" y="2708920"/>
            <a:ext cx="4499992" cy="1080070"/>
          </a:xfrm>
        </p:spPr>
        <p:txBody>
          <a:bodyPr/>
          <a:lstStyle>
            <a:defPPr/>
          </a:lstStyle>
          <a:p>
            <a:pPr lvl="0" algn="ctr">
              <a:buNone/>
            </a:pPr>
            <a:r>
              <a:rPr lang="ru-RU" sz="18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2024 году – 7 420,6 тыс. рублей </a:t>
            </a:r>
          </a:p>
          <a:p>
            <a:pPr lvl="0" algn="ctr">
              <a:buNone/>
            </a:pPr>
            <a:r>
              <a:rPr lang="ru-RU" sz="18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2025 году – 7 420,6 тыс. рублей</a:t>
            </a:r>
          </a:p>
          <a:p>
            <a:pPr lvl="0" algn="ctr">
              <a:buNone/>
            </a:pPr>
            <a:r>
              <a:rPr lang="ru-RU" sz="18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2026 году -  7 420,6 тыс. рублей </a:t>
            </a:r>
          </a:p>
          <a:p>
            <a:pPr>
              <a:buNone/>
            </a:pP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4294967295"/>
          </p:nvPr>
        </p:nvSpPr>
        <p:spPr>
          <a:xfrm>
            <a:off x="4572001" y="4149725"/>
            <a:ext cx="4464496" cy="1155700"/>
          </a:xfrm>
        </p:spPr>
        <p:txBody>
          <a:bodyPr>
            <a:normAutofit fontScale="92500" lnSpcReduction="10000"/>
          </a:bodyPr>
          <a:lstStyle>
            <a:defPPr/>
          </a:lstStyle>
          <a:p>
            <a:pPr algn="ctr">
              <a:buNone/>
            </a:pPr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Защита населения от чрезвычайных ситуаций</a:t>
            </a:r>
            <a:endParaRPr lang="ru-RU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4294967295"/>
          </p:nvPr>
        </p:nvSpPr>
        <p:spPr>
          <a:xfrm>
            <a:off x="4499992" y="5373688"/>
            <a:ext cx="4536505" cy="1181100"/>
          </a:xfrm>
        </p:spPr>
        <p:txBody>
          <a:bodyPr>
            <a:normAutofit/>
          </a:bodyPr>
          <a:lstStyle>
            <a:defPPr/>
          </a:lstStyle>
          <a:p>
            <a:pPr lvl="0" algn="ctr">
              <a:buNone/>
            </a:pPr>
            <a:r>
              <a:rPr lang="ru-RU" sz="18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2024 году – 669,5 тыс. рублей </a:t>
            </a:r>
          </a:p>
          <a:p>
            <a:pPr lvl="0" algn="ctr">
              <a:buNone/>
            </a:pPr>
            <a:r>
              <a:rPr lang="ru-RU" sz="18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2025 году – 669,5  тыс. рублей</a:t>
            </a:r>
          </a:p>
          <a:p>
            <a:pPr lvl="0" algn="ctr">
              <a:buNone/>
            </a:pPr>
            <a:r>
              <a:rPr lang="ru-RU" sz="18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2026 году -  669,5  тыс. рублей </a:t>
            </a:r>
          </a:p>
          <a:p>
            <a:endParaRPr lang="ru-RU" sz="1800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pic>
        <p:nvPicPr>
          <p:cNvPr id="5123" name="Picture 3" descr="C:\Users\Bud5\Desktop\c172d5a4c0fe3f7d55f58ff293cf5bb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3933056"/>
            <a:ext cx="4223466" cy="2817019"/>
          </a:xfrm>
          <a:prstGeom prst="rect">
            <a:avLst/>
          </a:prstGeom>
          <a:noFill/>
        </p:spPr>
      </p:pic>
      <p:pic>
        <p:nvPicPr>
          <p:cNvPr id="1026" name="Picture 2" descr="C:\Users\Bud5\Desktop\4593f2b8978223015d39d0738003a516.jpe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88024" y="836712"/>
            <a:ext cx="4032448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1101731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Заголовок 26"/>
          <p:cNvSpPr>
            <a:spLocks noGrp="1"/>
          </p:cNvSpPr>
          <p:nvPr>
            <p:ph type="ctrTitle"/>
          </p:nvPr>
        </p:nvSpPr>
        <p:spPr>
          <a:xfrm>
            <a:off x="0" y="3933056"/>
            <a:ext cx="9144000" cy="1017458"/>
          </a:xfrm>
        </p:spPr>
        <p:txBody>
          <a:bodyPr>
            <a:noAutofit/>
          </a:bodyPr>
          <a:lstStyle>
            <a:defPPr/>
          </a:lstStyle>
          <a:p>
            <a:pPr algn="ctr"/>
            <a:r>
              <a:rPr lang="ru-RU" sz="2800" smtClean="0">
                <a:solidFill>
                  <a:srgbClr val="0070C0"/>
                </a:solidFill>
                <a:latin typeface="Arial Black" pitchFamily="34" charset="0"/>
              </a:rPr>
              <a:t>НАЦИОНАЛЬНАЯ ЭКОНОМИКА</a:t>
            </a:r>
            <a:endParaRPr lang="ru-RU" sz="280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91440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pic>
        <p:nvPicPr>
          <p:cNvPr id="9" name="Picture 2" descr="C:\Documents and Settings\Bud6\Рабочий стол\БЮДЖЕТ для граждан 2018\2634192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988840"/>
            <a:ext cx="305983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D:\Документы_Колесникова на Bud5\БЮДЖЕТ для граждан\БЮДЖЕТ 2021-2023\проект бюджета 2021\бюдж.21 картинки\схAD6I802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84168" y="1988840"/>
            <a:ext cx="3059832" cy="2376264"/>
          </a:xfrm>
          <a:prstGeom prst="rect">
            <a:avLst/>
          </a:prstGeom>
          <a:noFill/>
        </p:spPr>
      </p:pic>
      <p:pic>
        <p:nvPicPr>
          <p:cNvPr id="6147" name="Picture 3" descr="D:\Документы_Колесникова на Bud5\БЮДЖЕТ для граждан\картинки и таблицы\dengi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59832" y="1988840"/>
            <a:ext cx="3024336" cy="2376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77048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Муниципальная поддержка экономики </a:t>
            </a:r>
            <a:endParaRPr lang="ru-RU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52" y="1556792"/>
            <a:ext cx="3672408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39952" y="4293097"/>
            <a:ext cx="4660000" cy="7200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59532" y="3645024"/>
            <a:ext cx="3636404" cy="36004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3 814,6 тыс. рублей</a:t>
            </a: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139952" y="6366276"/>
            <a:ext cx="4660000" cy="360040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2026 год</a:t>
            </a: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тыс. рублей</a:t>
            </a: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354952" y="2610233"/>
            <a:ext cx="3672408" cy="36004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год</a:t>
            </a: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12 072,5 тыс. рублей</a:t>
            </a: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139952" y="5832003"/>
            <a:ext cx="4660000" cy="360040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2025 год</a:t>
            </a: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24 051,7 тыс. рублей</a:t>
            </a: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139952" y="5301208"/>
            <a:ext cx="4660000" cy="360040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20</a:t>
            </a: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год</a:t>
            </a: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70,0 тыс. рублей</a:t>
            </a: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59532" y="3140968"/>
            <a:ext cx="3672408" cy="36004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7 468,8 тыс. рублей</a:t>
            </a: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Документы_Колесникова на Bud5\БЮДЖЕТ для граждан\Бюджет 2023-2024\ibtx41qlvzczvyl6701v9ihomx3yf6w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39952" y="1556792"/>
            <a:ext cx="4680520" cy="2664296"/>
          </a:xfrm>
          <a:prstGeom prst="rect">
            <a:avLst/>
          </a:prstGeom>
          <a:noFill/>
        </p:spPr>
      </p:pic>
      <p:pic>
        <p:nvPicPr>
          <p:cNvPr id="8195" name="Picture 3" descr="D:\Документы_Колесникова на Bud5\БЮДЖЕТ для граждан\Бюджет 2023-2024\0dq9s9r22utfmtoh7h0wsrondqpar8qv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528" y="4077072"/>
            <a:ext cx="3744416" cy="265812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Заголовок 26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229600" cy="1071562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300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ОСНОВНЫЕ ПОДХОДЫ К ФОРМИРОВАНИЮ БЮДЖЕТА</a:t>
            </a:r>
            <a:endParaRPr lang="ru-RU" sz="300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0" y="1484313"/>
            <a:ext cx="9144000" cy="576535"/>
          </a:xfrm>
          <a:solidFill>
            <a:schemeClr val="accent1">
              <a:lumMod val="75000"/>
            </a:schemeClr>
          </a:solidFill>
        </p:spPr>
        <p:txBody>
          <a:bodyPr>
            <a:normAutofit fontScale="62500" lnSpcReduction="20000"/>
          </a:bodyPr>
          <a:lstStyle>
            <a:defPPr/>
          </a:lstStyle>
          <a:p>
            <a:r>
              <a:rPr lang="ru-RU" smtClean="0">
                <a:solidFill>
                  <a:schemeClr val="bg1"/>
                </a:solidFill>
                <a:latin typeface="Arial Black" pitchFamily="34" charset="0"/>
              </a:rPr>
              <a:t>Основные задачи и приоритетные направления бюджетной и налоговой политики Белокалитвинского района на 2024-2026 годы</a:t>
            </a:r>
            <a:endParaRPr lang="ru-RU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611560" y="2204864"/>
            <a:ext cx="8713788" cy="4175125"/>
          </a:xfrm>
        </p:spPr>
        <p:txBody>
          <a:bodyPr>
            <a:normAutofit lnSpcReduction="10000"/>
          </a:bodyPr>
          <a:lstStyle>
            <a:defPPr/>
          </a:lstStyle>
          <a:p>
            <a:pPr marL="365125" indent="-3175">
              <a:buNone/>
            </a:pPr>
            <a:r>
              <a:rPr lang="ru-RU" b="1" u="sng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Бюджетная и налоговая политика направлена на решение задач:</a:t>
            </a:r>
          </a:p>
          <a:p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целей социально-экономического развития Белокалитвинского района</a:t>
            </a:r>
          </a:p>
          <a:p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Стимулирование экономической и инвестиционной активности, развитие доходного потенциала района на основе экономического роста</a:t>
            </a:r>
          </a:p>
          <a:p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социальной стабильности</a:t>
            </a:r>
          </a:p>
          <a:p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инфраструктуры и инновационных технологий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92696"/>
            <a:ext cx="7776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28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Дорожное хозяйство (часть 1)</a:t>
            </a:r>
            <a:endParaRPr lang="ru-RU" sz="2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933056"/>
            <a:ext cx="4032448" cy="215443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000" b="1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 доходов дорожного фонда Белокалитвинского района:</a:t>
            </a:r>
          </a:p>
          <a:p>
            <a:pPr algn="just"/>
            <a:r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-акцизы на автомобильный бензин,</a:t>
            </a:r>
          </a:p>
          <a:p>
            <a:pPr algn="just"/>
            <a:r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транспортный налог,</a:t>
            </a:r>
          </a:p>
          <a:p>
            <a:pPr algn="just"/>
            <a:r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-субсидии из областного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4581128"/>
            <a:ext cx="3995936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endParaRPr lang="ru-RU" b="1" u="sng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дорожного фонда </a:t>
            </a:r>
          </a:p>
          <a:p>
            <a:pPr algn="ctr"/>
            <a:r>
              <a:rPr lang="ru-RU" b="1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района:</a:t>
            </a:r>
          </a:p>
          <a:p>
            <a:pPr algn="ctr"/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год- 74 927,0 тыс. рублей</a:t>
            </a:r>
          </a:p>
          <a:p>
            <a:pPr algn="ctr"/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год- 181 955,2 тыс. рублей</a:t>
            </a:r>
          </a:p>
          <a:p>
            <a:pPr algn="ctr"/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год-  352 573,9 тыс. рублей</a:t>
            </a:r>
            <a:endParaRPr lang="ru-RU" sz="20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Documents and Settings\Bud6\Рабочий стол\БЮДЖЕТ для граждан 2018\2634192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340768"/>
            <a:ext cx="914400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4427984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algn="ctr"/>
            <a:r>
              <a:rPr lang="ru-RU" b="1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Протяженность дорог местного значения</a:t>
            </a:r>
          </a:p>
          <a:p>
            <a:pPr algn="ctr"/>
            <a:r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846,9 тыс. км.</a:t>
            </a:r>
            <a:endParaRPr lang="ru-RU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964737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20688"/>
            <a:ext cx="77656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28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Дорожное хозяйство (часть 2)</a:t>
            </a:r>
            <a:endParaRPr lang="ru-RU" sz="2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pic>
        <p:nvPicPr>
          <p:cNvPr id="1027" name="Picture 3" descr="D:\Документы_Колесникова на Bud5\БЮДЖЕТ для граждан\БЮДЖЕТ 2024-2026\для бюджета\2KrDV0YIcmM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3888" y="1556792"/>
            <a:ext cx="5328592" cy="33843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1412776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>
              <a:lnSpc>
                <a:spcPct val="100000"/>
              </a:lnSpc>
              <a:spcAft>
                <a:spcPct val="0"/>
              </a:spcAft>
            </a:pPr>
            <a:r>
              <a:rPr lang="ru-RU" sz="2000" b="1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расходов</a:t>
            </a:r>
          </a:p>
          <a:p>
            <a:pPr lvl="0" algn="ctr">
              <a:lnSpc>
                <a:spcPct val="100000"/>
              </a:lnSpc>
              <a:spcAft>
                <a:spcPct val="0"/>
              </a:spcAft>
            </a:pPr>
            <a:r>
              <a:rPr lang="ru-RU" sz="2000" b="1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дорожного фонда </a:t>
            </a:r>
          </a:p>
          <a:p>
            <a:pPr lvl="0" algn="ctr">
              <a:lnSpc>
                <a:spcPct val="100000"/>
              </a:lnSpc>
              <a:spcAft>
                <a:spcPct val="0"/>
              </a:spcAft>
            </a:pPr>
            <a:r>
              <a:rPr lang="ru-RU" sz="2000" b="1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</a:t>
            </a:r>
            <a:endParaRPr lang="ru-RU" sz="2000" u="sng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5445224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дорожной деятельности в отношении автомобильных дорог местного значения</a:t>
            </a:r>
          </a:p>
          <a:p>
            <a:pPr lvl="0"/>
            <a:endParaRPr lang="ru-RU" b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852936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/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 на ремонт и содержание автомобильных дорог </a:t>
            </a:r>
          </a:p>
          <a:p>
            <a:pPr lvl="0"/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пользования </a:t>
            </a:r>
          </a:p>
          <a:p>
            <a:pPr lvl="0"/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местного значения, в том числе на формирование муниципальных </a:t>
            </a:r>
          </a:p>
          <a:p>
            <a:pPr lvl="0"/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дорожных фондов </a:t>
            </a:r>
            <a:endParaRPr lang="ru-RU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009322"/>
      </p:ext>
    </p:extLst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Заголовок 26"/>
          <p:cNvSpPr>
            <a:spLocks noGrp="1"/>
          </p:cNvSpPr>
          <p:nvPr>
            <p:ph type="ctrTitle"/>
          </p:nvPr>
        </p:nvSpPr>
        <p:spPr>
          <a:xfrm>
            <a:off x="0" y="3933056"/>
            <a:ext cx="9144000" cy="1017458"/>
          </a:xfrm>
        </p:spPr>
        <p:txBody>
          <a:bodyPr>
            <a:noAutofit/>
          </a:bodyPr>
          <a:lstStyle>
            <a:defPPr/>
          </a:lstStyle>
          <a:p>
            <a:pPr algn="ctr"/>
            <a:r>
              <a:rPr lang="ru-RU" sz="2800" smtClean="0">
                <a:solidFill>
                  <a:srgbClr val="0070C0"/>
                </a:solidFill>
                <a:latin typeface="Arial Black" pitchFamily="34" charset="0"/>
              </a:rPr>
              <a:t>ЖИЛИЩНО-КОММУНАЛЬНОЕ ХОЗЯЙСТВО</a:t>
            </a:r>
            <a:endParaRPr lang="ru-RU" sz="280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91440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pic>
        <p:nvPicPr>
          <p:cNvPr id="3074" name="Picture 2" descr="C:\Users\Bud5\Desktop\BOY_4686-scaled-e16680689215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988840"/>
            <a:ext cx="3203848" cy="2304256"/>
          </a:xfrm>
          <a:prstGeom prst="rect">
            <a:avLst/>
          </a:prstGeom>
          <a:noFill/>
        </p:spPr>
      </p:pic>
      <p:pic>
        <p:nvPicPr>
          <p:cNvPr id="3075" name="Picture 3" descr="C:\Users\Bud5\Desktop\4h69r97dq5azh0vr2n88ku0ou7aiigwk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56176" y="1988840"/>
            <a:ext cx="2987824" cy="2304256"/>
          </a:xfrm>
          <a:prstGeom prst="rect">
            <a:avLst/>
          </a:prstGeom>
          <a:noFill/>
        </p:spPr>
      </p:pic>
      <p:pic>
        <p:nvPicPr>
          <p:cNvPr id="3076" name="Picture 4" descr="C:\Users\Bud5\Desktop\20210820_111754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03848" y="1988840"/>
            <a:ext cx="2952328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0" name="Заголовок 26"/>
          <p:cNvSpPr txBox="1"/>
          <p:nvPr/>
        </p:nvSpPr>
        <p:spPr>
          <a:xfrm>
            <a:off x="395536" y="692696"/>
            <a:ext cx="8352928" cy="101745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Расходы бюджета Белокалитвинского района на развитие жилищно-коммунального хозяйства в 2024 – 2026 годах</a:t>
            </a:r>
            <a:endParaRPr kumimoji="0" lang="ru-RU" sz="3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51521" y="1988840"/>
          <a:ext cx="8712966" cy="1461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371"/>
                <a:gridCol w="1458276"/>
                <a:gridCol w="1368152"/>
                <a:gridCol w="1512167"/>
              </a:tblGrid>
              <a:tr h="432048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endParaRPr lang="ru-RU" sz="16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t"/>
                      <a:r>
                        <a:rPr lang="ru-RU" sz="16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t"/>
                      <a:r>
                        <a:rPr lang="ru-RU" sz="16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t"/>
                      <a:r>
                        <a:rPr lang="ru-RU" sz="16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600" b="1" u="none" strike="noStrike" baseline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</a:tr>
              <a:tr h="343015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800" b="1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8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149 906,0</a:t>
                      </a:r>
                      <a:endParaRPr lang="ru-RU" sz="18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96 153,5</a:t>
                      </a:r>
                      <a:endParaRPr lang="ru-RU" sz="18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96 153,5</a:t>
                      </a:r>
                      <a:endParaRPr lang="ru-RU" sz="18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43015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800" b="1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8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64 920,7</a:t>
                      </a:r>
                      <a:endParaRPr lang="ru-RU" sz="18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54 145,9</a:t>
                      </a:r>
                      <a:endParaRPr lang="ru-RU" sz="18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54 145,9</a:t>
                      </a:r>
                      <a:endParaRPr lang="ru-RU" sz="18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43015"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fontAlgn="t"/>
                      <a:r>
                        <a:rPr lang="ru-RU" sz="1800" b="1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8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30 000,0</a:t>
                      </a:r>
                      <a:endParaRPr lang="ru-RU" sz="18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b"/>
                      <a:r>
                        <a:rPr lang="ru-RU" sz="1800" b="1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380312" y="1628800"/>
            <a:ext cx="157160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Bud5\Desktop\x10xje7g5ywz4c0t5xju7nf0pscr7ni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33348" y="3717032"/>
            <a:ext cx="5403148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79512" y="476672"/>
            <a:ext cx="8784975" cy="1136650"/>
          </a:xfrm>
          <a:noFill/>
          <a:ln>
            <a:noFill/>
          </a:ln>
        </p:spPr>
        <p:txBody>
          <a:bodyPr>
            <a:normAutofit fontScale="90000"/>
          </a:bodyPr>
          <a:lstStyle>
            <a:defPPr/>
          </a:lstStyle>
          <a:p>
            <a:r>
              <a:rPr lang="ru-RU" sz="2400" smtClean="0">
                <a:solidFill>
                  <a:schemeClr val="bg2">
                    <a:lumMod val="25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Инициативное бюджетирование – форма непосредственного участия жителей в решении вопросов местного значения</a:t>
            </a:r>
            <a:endParaRPr lang="ru-RU" sz="2400">
              <a:solidFill>
                <a:schemeClr val="bg2">
                  <a:lumMod val="25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173850" y="1820787"/>
            <a:ext cx="4392488" cy="1872208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Областной закон от 01.08.2019</a:t>
            </a:r>
          </a:p>
          <a:p>
            <a:pPr algn="ctr"/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 178-ЗС «Об инициативном бюджетировании в Ростовской области»</a:t>
            </a:r>
            <a:endParaRPr lang="ru-RU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агетная рамка 13"/>
          <p:cNvSpPr/>
          <p:nvPr/>
        </p:nvSpPr>
        <p:spPr>
          <a:xfrm>
            <a:off x="4746198" y="1813914"/>
            <a:ext cx="4211960" cy="1885954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Ростовской области от 24.10.2019 № 742 «О некоторых мерах по реализации Областного закона от 01.08.2019 № 178-ЗС»</a:t>
            </a:r>
            <a:endParaRPr lang="ru-RU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агетная рамка 14"/>
          <p:cNvSpPr/>
          <p:nvPr/>
        </p:nvSpPr>
        <p:spPr>
          <a:xfrm>
            <a:off x="179512" y="3861048"/>
            <a:ext cx="8806890" cy="395112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задачи:</a:t>
            </a:r>
            <a:endParaRPr lang="ru-RU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агетная рамка 15"/>
          <p:cNvSpPr/>
          <p:nvPr/>
        </p:nvSpPr>
        <p:spPr>
          <a:xfrm>
            <a:off x="179499" y="4365104"/>
            <a:ext cx="8806903" cy="1012305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Вовлечение граждан в решение вопросов местного значения, повышение бюджетной грамотности и созидательной активности жителей конкретного населенного пункта, воспитание ответственного гражданина</a:t>
            </a:r>
            <a:endParaRPr lang="ru-RU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1259632" y="5445224"/>
            <a:ext cx="7740351" cy="652264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местного самоуправления, повышение открытости деятельности органов местного самоуправления</a:t>
            </a:r>
            <a:endParaRPr lang="ru-RU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3995936" y="6165304"/>
            <a:ext cx="5004048" cy="576064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расходования бюджетных средств</a:t>
            </a:r>
            <a:endParaRPr lang="ru-RU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659394"/>
      </p:ext>
    </p:extLst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7273925" cy="1017588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z="2400" b="0" smtClean="0">
                <a:solidFill>
                  <a:schemeClr val="bg2">
                    <a:lumMod val="25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Инициативное бюджетирование – форма непосредственного участия жителей в решении вопросов местного значения</a:t>
            </a:r>
            <a:endParaRPr lang="ru-RU" sz="2400" b="0">
              <a:solidFill>
                <a:schemeClr val="bg2">
                  <a:lumMod val="25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1556792"/>
            <a:ext cx="4536504" cy="517064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Проекты, планируемые к реализации</a:t>
            </a:r>
          </a:p>
          <a:p>
            <a:pPr algn="ctr"/>
            <a:r>
              <a:rPr lang="ru-RU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2024 году: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4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Капитальный ремонт памятника "Братская могила" возле ДК в хуторе Ленина  </a:t>
            </a:r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1 999,7 </a:t>
            </a:r>
            <a:r>
              <a:rPr lang="ru-RU" sz="14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4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Капитальный ремонт памятника "Воинам Великой Отечественной войны", расположенного по адресу: Ростовская область, р-н Белокалитвинский, х. Кононов, 10м на северо-восток от ул.Центральной, 55  – </a:t>
            </a:r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2 568,1 </a:t>
            </a:r>
            <a:r>
              <a:rPr lang="ru-RU" sz="14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4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Мемориала "Воинам освободителям", расположенного на земельном участке по адресу: Российская Федерация, Ростовская область, Белокалитвинский район, Белокалитвинское городское поселение, г. Белая Калитва, ул. Атаева, земельный участок № 100 а – </a:t>
            </a:r>
          </a:p>
          <a:p>
            <a:pPr marL="285750" indent="-285750" algn="ctr"/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2 182,4 </a:t>
            </a:r>
            <a:r>
              <a:rPr lang="ru-RU" sz="14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4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Капитальный ремонт памятника ВОВ: "Мемориальный комплекс Воинам ВОВ" Белокалитвинский район, х.Ильинка, 25 м на восток от ул.Центральная д.18 –  </a:t>
            </a:r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3 406,4 </a:t>
            </a:r>
            <a:r>
              <a:rPr lang="ru-RU" sz="14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4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минитрактора «Беларус-152»  и навесного оборудования для Коксовского с.п. </a:t>
            </a:r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</a:p>
          <a:p>
            <a:pPr marL="285750" indent="-285750" algn="ctr"/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1 379,0 тыс. 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700808"/>
            <a:ext cx="4392488" cy="430887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Проекты, реализованные</a:t>
            </a:r>
          </a:p>
          <a:p>
            <a:pPr algn="ctr"/>
            <a:r>
              <a:rPr lang="ru-RU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2023 году: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4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земельного участка вокруг стелы «К.Марксу и Ф.Энгельсу», </a:t>
            </a:r>
          </a:p>
          <a:p>
            <a:pPr marL="285750" indent="-285750" algn="ctr"/>
            <a:r>
              <a:rPr lang="ru-RU" sz="14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расположенному по адресу: г.Белая Калитва, 15м на восток от ул.Вокзальная, д.381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4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земельного участка, расположенной по адресу: г.Белая Калитва, ул.Чернышевского, 8в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4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земельного участка, расположенного  около ДК Шахтер по адресу: п.Горняцкий, ул.Дзержинского, 19 а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4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мест (площадок) накопления твердых коммунальных отходов в р.п. Шолоховский, Белокалитвинского района 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4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Капитальный ремонт памятника ВОВ: Памятник «Бадановскому корпусу», расположенному по адресу: х.Ильинка, 24 м на север от ул.Центральная д.18</a:t>
            </a:r>
          </a:p>
        </p:txBody>
      </p:sp>
    </p:spTree>
    <p:extLst>
      <p:ext uri="{BB962C8B-B14F-4D97-AF65-F5344CB8AC3E}">
        <p14:creationId xmlns="" xmlns:p14="http://schemas.microsoft.com/office/powerpoint/2010/main" val="1649364892"/>
      </p:ext>
    </p:extLst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323528" y="548680"/>
            <a:ext cx="8424936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Расходы на осуществление капитальных вложений</a:t>
            </a:r>
          </a:p>
          <a:p>
            <a:pPr algn="ctr"/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в объекты муниципальной собственности </a:t>
            </a:r>
          </a:p>
          <a:p>
            <a:pPr algn="ctr"/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Белокалитвинского района на 2024 год </a:t>
            </a:r>
            <a:endParaRPr lang="ru-RU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179512" y="1484784"/>
            <a:ext cx="4320480" cy="14401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на территории Белокалитвинского района  (Белокалитвинское г.п.) – </a:t>
            </a: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30 000,0 тыс. рублей</a:t>
            </a:r>
            <a:endParaRPr lang="ru-RU" sz="1600"/>
          </a:p>
        </p:txBody>
      </p:sp>
      <p:sp>
        <p:nvSpPr>
          <p:cNvPr id="16" name="Багетная рамка 15"/>
          <p:cNvSpPr/>
          <p:nvPr/>
        </p:nvSpPr>
        <p:spPr>
          <a:xfrm>
            <a:off x="4644008" y="1484784"/>
            <a:ext cx="4320480" cy="86409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 на рекультивацию – </a:t>
            </a: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10 774,8 тыс. рублей</a:t>
            </a:r>
            <a:endParaRPr lang="ru-RU" sz="1600"/>
          </a:p>
        </p:txBody>
      </p:sp>
      <p:sp>
        <p:nvSpPr>
          <p:cNvPr id="17" name="Багетная рамка 16"/>
          <p:cNvSpPr/>
          <p:nvPr/>
        </p:nvSpPr>
        <p:spPr>
          <a:xfrm>
            <a:off x="179512" y="6093296"/>
            <a:ext cx="4320480" cy="7647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Комплектование книжных фондов библиотек–  780,2 тыс. рублей</a:t>
            </a:r>
          </a:p>
        </p:txBody>
      </p:sp>
      <p:sp>
        <p:nvSpPr>
          <p:cNvPr id="19" name="Багетная рамка 18"/>
          <p:cNvSpPr/>
          <p:nvPr/>
        </p:nvSpPr>
        <p:spPr>
          <a:xfrm>
            <a:off x="4644008" y="4293096"/>
            <a:ext cx="4320480" cy="13681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Приобретение основных средств (в части обновления компьютерного оборудования и оргтехники) –</a:t>
            </a: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4 799,3 тыс. рублей</a:t>
            </a:r>
            <a:endParaRPr lang="ru-RU" sz="1600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644008" y="2420888"/>
            <a:ext cx="4320480" cy="1800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Реализация мероприятий по модернизации школьных систем образования (капитальный ремонт</a:t>
            </a: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в МБОУ СОШ № 3 и </a:t>
            </a: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МБОУ Богураевская СОШ) –  </a:t>
            </a: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118 311,9  тыс. рублей</a:t>
            </a:r>
          </a:p>
        </p:txBody>
      </p:sp>
      <p:sp>
        <p:nvSpPr>
          <p:cNvPr id="12" name="Багетная рамка 11"/>
          <p:cNvSpPr/>
          <p:nvPr/>
        </p:nvSpPr>
        <p:spPr>
          <a:xfrm>
            <a:off x="179512" y="4581128"/>
            <a:ext cx="4320480" cy="14401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 строительство и реконструкцию  объектов образования (МБДОУ ДС № 35 «Солнышко») – </a:t>
            </a: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4 988,9 тыс. рублей</a:t>
            </a:r>
            <a:endParaRPr lang="ru-RU" sz="1600"/>
          </a:p>
        </p:txBody>
      </p:sp>
      <p:sp>
        <p:nvSpPr>
          <p:cNvPr id="14" name="Багетная рамка 13"/>
          <p:cNvSpPr/>
          <p:nvPr/>
        </p:nvSpPr>
        <p:spPr>
          <a:xfrm>
            <a:off x="4644008" y="5777880"/>
            <a:ext cx="4320480" cy="108012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Государственная поддержка отрасли культуры  (приобретение музыкальных инструментов для музыкальных школ )–  10 364,5 тыс. рублей</a:t>
            </a:r>
            <a:endParaRPr lang="ru-RU" sz="1600"/>
          </a:p>
        </p:txBody>
      </p:sp>
      <p:sp>
        <p:nvSpPr>
          <p:cNvPr id="15" name="Багетная рамка 14"/>
          <p:cNvSpPr/>
          <p:nvPr/>
        </p:nvSpPr>
        <p:spPr>
          <a:xfrm>
            <a:off x="179512" y="2996952"/>
            <a:ext cx="4320480" cy="150378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Оснащение государственных и муниципальных общеобразовательных организаций государственными символами Российской Федерации–  853,0 тыс. рублей</a:t>
            </a:r>
          </a:p>
        </p:txBody>
      </p:sp>
    </p:spTree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Прямоугольник 8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pic>
        <p:nvPicPr>
          <p:cNvPr id="5122" name="Picture 2" descr="C:\Users\Bud5\Desktop\nats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3161928" cy="222458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059832" y="620688"/>
            <a:ext cx="6084168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Национальный проект</a:t>
            </a:r>
          </a:p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«Жилье и городская среда»</a:t>
            </a:r>
          </a:p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Региональный проект «Формирование комфортной городской среды»</a:t>
            </a:r>
            <a:endParaRPr lang="ru-RU" sz="2400" b="1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23528" y="2780928"/>
          <a:ext cx="856895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  <a:gridCol w="2376264"/>
              </a:tblGrid>
              <a:tr h="37084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b="1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b="1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 рублей</a:t>
                      </a:r>
                      <a:endParaRPr lang="ru-RU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прилегающей территории вокруг Храма в честь Державной иконы Божьей матери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30 000,0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" name="Picture 4" descr="C:\Users\Bud5\Desktop\13055_20180528_10185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55976" y="3933056"/>
            <a:ext cx="4474319" cy="2686691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Прямоугольник 8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pic>
        <p:nvPicPr>
          <p:cNvPr id="5122" name="Picture 2" descr="C:\Users\Bud5\Desktop\nats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3161928" cy="222458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059832" y="620688"/>
            <a:ext cx="6084168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Национальный проект</a:t>
            </a:r>
          </a:p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«Культура»</a:t>
            </a:r>
          </a:p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Региональный проект «Культурная среда»</a:t>
            </a:r>
            <a:endParaRPr lang="ru-RU" sz="2400" b="1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23528" y="2780928"/>
          <a:ext cx="864096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  <a:gridCol w="2448272"/>
              </a:tblGrid>
              <a:tr h="37084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b="1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b="1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 рублей</a:t>
                      </a:r>
                      <a:endParaRPr lang="ru-RU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музыкальных инструментов для музыкальных школ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10 007,8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C:\Users\Bud5\Desktop\2016-11-0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23928" y="3861048"/>
            <a:ext cx="4968552" cy="2798951"/>
          </a:xfrm>
          <a:prstGeom prst="rect">
            <a:avLst/>
          </a:prstGeom>
          <a:noFill/>
        </p:spPr>
      </p:pic>
      <p:pic>
        <p:nvPicPr>
          <p:cNvPr id="6147" name="Picture 3" descr="C:\Users\Bud5\Desktop\unnamed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0512" y="4005065"/>
            <a:ext cx="3234895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Прямоугольник 8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pic>
        <p:nvPicPr>
          <p:cNvPr id="5122" name="Picture 2" descr="C:\Users\Bud5\Desktop\nats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3161928" cy="222458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059832" y="620688"/>
            <a:ext cx="6084168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Национальный проект</a:t>
            </a:r>
          </a:p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«Образование»</a:t>
            </a:r>
          </a:p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Региональный проект</a:t>
            </a:r>
          </a:p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«Успех каждого ребенка»</a:t>
            </a:r>
            <a:endParaRPr lang="ru-RU" sz="2400" b="1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23528" y="2780928"/>
          <a:ext cx="86409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  <a:gridCol w="2448272"/>
              </a:tblGrid>
              <a:tr h="37084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b="1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b="1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 рублей</a:t>
                      </a:r>
                      <a:endParaRPr lang="ru-RU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спортивного зала Ленинской СОШ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7 074,3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Bud5\Desktop\interior_omnisports_action65_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51920" y="3645024"/>
            <a:ext cx="5087888" cy="286193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Заголовок 26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229600" cy="1071562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300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ОСНОВНЫЕ ПОДХОДЫ К ФОРМИРОВАНИЮ БЮДЖЕТА</a:t>
            </a:r>
            <a:endParaRPr lang="ru-RU" sz="300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0" y="1484313"/>
            <a:ext cx="9144000" cy="648543"/>
          </a:xfrm>
          <a:solidFill>
            <a:schemeClr val="accent1">
              <a:lumMod val="75000"/>
            </a:schemeClr>
          </a:solidFill>
        </p:spPr>
        <p:txBody>
          <a:bodyPr>
            <a:normAutofit fontScale="62500" lnSpcReduction="20000"/>
          </a:bodyPr>
          <a:lstStyle>
            <a:defPPr/>
          </a:lstStyle>
          <a:p>
            <a:r>
              <a:rPr lang="ru-RU" smtClean="0">
                <a:solidFill>
                  <a:schemeClr val="bg1"/>
                </a:solidFill>
                <a:latin typeface="Arial Black" pitchFamily="34" charset="0"/>
              </a:rPr>
              <a:t>Основные задачи и приоритетные направления бюджетной и налоговой политики Белокалитвинского района на 2024-2026 годы</a:t>
            </a:r>
            <a:endParaRPr lang="ru-RU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539552" y="2205038"/>
            <a:ext cx="8352928" cy="4032274"/>
          </a:xfrm>
        </p:spPr>
        <p:txBody>
          <a:bodyPr>
            <a:normAutofit fontScale="77500" lnSpcReduction="20000"/>
          </a:bodyPr>
          <a:lstStyle>
            <a:defPPr/>
          </a:lstStyle>
          <a:p>
            <a:pPr marL="365125" indent="-3175">
              <a:buNone/>
            </a:pPr>
            <a:r>
              <a:rPr lang="ru-RU" b="1" u="sng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Приоритеты бюджетной политики</a:t>
            </a:r>
          </a:p>
          <a:p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бюджета Белокалитвинского района</a:t>
            </a:r>
          </a:p>
          <a:p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поручений Президента Российской Федерации по достижению целей национального развития</a:t>
            </a:r>
          </a:p>
          <a:p>
            <a:r>
              <a:rPr lang="ru-RU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Приоритизация и повышение эффективности использования бюджетных средств</a:t>
            </a:r>
          </a:p>
          <a:p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результатов реализации муниципальных программ Белокалитвинского района</a:t>
            </a:r>
          </a:p>
          <a:p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системы внутреннего муниципального финансового контроля</a:t>
            </a:r>
          </a:p>
          <a:p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финансовой помощи бюджетам, входящим в состав Белокалитвинского района</a:t>
            </a:r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6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Прямоугольник 8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pic>
        <p:nvPicPr>
          <p:cNvPr id="5122" name="Picture 2" descr="C:\Users\Bud5\Desktop\nats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3161928" cy="222458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059832" y="620688"/>
            <a:ext cx="6084168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Национальный проект</a:t>
            </a:r>
          </a:p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«Образование»</a:t>
            </a:r>
          </a:p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Региональный проект</a:t>
            </a:r>
          </a:p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«Патриотическое воспитание граждан Российской Федерации»</a:t>
            </a:r>
            <a:endParaRPr lang="ru-RU" sz="2400" b="1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1520" y="4221088"/>
          <a:ext cx="864096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  <a:gridCol w="2448272"/>
              </a:tblGrid>
              <a:tr h="37084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b="1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b="1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 рублей</a:t>
                      </a:r>
                      <a:endParaRPr lang="ru-RU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sz="1800" b="1" smtClean="0">
                          <a:latin typeface="Times New Roman" pitchFamily="18" charset="0"/>
                          <a:cs typeface="Times New Roman" pitchFamily="18" charset="0"/>
                        </a:rPr>
                        <a:t>Оснащение государственных и муниципальных общеобразовательных организаций государственными символами Российской Федерации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endParaRPr lang="ru-RU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853,0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советника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endParaRPr lang="ru-RU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7 347,0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Users\Bud5\Desktop\50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27784" y="2852936"/>
            <a:ext cx="4032448" cy="136815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Прямоугольник 8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pic>
        <p:nvPicPr>
          <p:cNvPr id="5122" name="Picture 2" descr="C:\Users\Bud5\Desktop\nats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3161928" cy="222458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059832" y="620688"/>
            <a:ext cx="6084168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Национальный проект</a:t>
            </a:r>
          </a:p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«Демография»</a:t>
            </a:r>
          </a:p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Региональный проект</a:t>
            </a:r>
          </a:p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«Финансовая поддержка семей при рождении детей»</a:t>
            </a:r>
            <a:endParaRPr lang="ru-RU" sz="2400" b="1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1520" y="2708920"/>
          <a:ext cx="864096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  <a:gridCol w="2448272"/>
              </a:tblGrid>
              <a:tr h="37084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b="1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b="1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 рублей</a:t>
                      </a:r>
                      <a:endParaRPr lang="ru-RU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sz="1800" b="1" smtClean="0"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выплата, назначаемая в случае рождения третьего ребенка или последующих детей до достижения ребенком возраста трех лет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endParaRPr lang="ru-RU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45 919,5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мер социальной поддержки детей первого-второго года жизни из малоимущих семей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endParaRPr lang="ru-RU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7 006,2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мер социальной поддержки малоимущих семей, имеющих детей и проживающих на территории Ростовской области, в виде предоставления регионального материнского капитала 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endParaRPr lang="ru-RU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14 807,9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предоставлению мер социальной поддержки беременных женщин из малоимущих семей, кормящих матерей и детей в возрасте до трех лет из малоимущих семей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endParaRPr lang="ru-RU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629,0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Заголовок 26"/>
          <p:cNvSpPr>
            <a:spLocks noGrp="1"/>
          </p:cNvSpPr>
          <p:nvPr>
            <p:ph type="ctrTitle"/>
          </p:nvPr>
        </p:nvSpPr>
        <p:spPr>
          <a:xfrm>
            <a:off x="0" y="3933056"/>
            <a:ext cx="9144000" cy="1017458"/>
          </a:xfrm>
        </p:spPr>
        <p:txBody>
          <a:bodyPr>
            <a:noAutofit/>
          </a:bodyPr>
          <a:lstStyle>
            <a:defPPr/>
          </a:lstStyle>
          <a:p>
            <a:pPr algn="ctr"/>
            <a:r>
              <a:rPr lang="ru-RU" sz="2800" smtClean="0">
                <a:solidFill>
                  <a:srgbClr val="0070C0"/>
                </a:solidFill>
                <a:latin typeface="Arial Black" pitchFamily="34" charset="0"/>
              </a:rPr>
              <a:t>МЕЖБЮДЖЕТНЫЕ ТРАНСФЕРТЫ</a:t>
            </a:r>
            <a:endParaRPr lang="ru-RU" sz="280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91440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pic>
        <p:nvPicPr>
          <p:cNvPr id="1026" name="Picture 2" descr="C:\Users\Bud5\Desktop\Новая папка\Prirod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132856"/>
            <a:ext cx="2987824" cy="2160240"/>
          </a:xfrm>
          <a:prstGeom prst="rect">
            <a:avLst/>
          </a:prstGeom>
          <a:noFill/>
        </p:spPr>
      </p:pic>
      <p:pic>
        <p:nvPicPr>
          <p:cNvPr id="1027" name="Picture 3" descr="C:\Users\Bud5\Desktop\3844a6f239e86dbbe5334733a80589d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87824" y="2132856"/>
            <a:ext cx="3168352" cy="2160240"/>
          </a:xfrm>
          <a:prstGeom prst="rect">
            <a:avLst/>
          </a:prstGeom>
          <a:noFill/>
        </p:spPr>
      </p:pic>
      <p:pic>
        <p:nvPicPr>
          <p:cNvPr id="1028" name="Picture 4" descr="C:\Users\Bud5\Desktop\pogorelov-483434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84168" y="2132856"/>
            <a:ext cx="3059832" cy="216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6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48680"/>
            <a:ext cx="8424936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280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Объем межбюджетных трансфертов бюджетам поселений</a:t>
            </a:r>
          </a:p>
          <a:p>
            <a:pPr algn="ctr"/>
            <a:r>
              <a:rPr lang="ru-RU" sz="280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в 2024 году, тыс. рублей </a:t>
            </a:r>
            <a:endParaRPr lang="ru-RU" sz="280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/>
            <a:r>
              <a:rPr lang="ru-RU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расходов бюджета</a:t>
            </a:r>
          </a:p>
          <a:p>
            <a:pPr/>
            <a:r>
              <a:rPr lang="ru-RU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</a:t>
            </a:r>
          </a:p>
          <a:p>
            <a:pPr/>
            <a:r>
              <a:rPr lang="ru-RU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год – 4 272 007,6 тыс. рублей</a:t>
            </a:r>
            <a:endParaRPr lang="ru-RU" b="1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1916832"/>
          <a:ext cx="9144000" cy="403244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6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48680"/>
            <a:ext cx="8424936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28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Межбюджетные трансферты </a:t>
            </a:r>
          </a:p>
          <a:p>
            <a:pPr algn="ctr"/>
            <a:r>
              <a:rPr lang="ru-RU" sz="28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в 2024 году предусмотрены на: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79512" y="1585640"/>
          <a:ext cx="8784976" cy="5155728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</p:cSld>
  <p:clrMapOvr>
    <a:masterClrMapping/>
  </p:clrMapOvr>
  <p:transition/>
  <p:timing/>
</p:sld>
</file>

<file path=ppt/slides/slide6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48680"/>
            <a:ext cx="8424936" cy="224676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28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По итогам конкурса в 2023 году </a:t>
            </a:r>
          </a:p>
          <a:p>
            <a:pPr algn="ctr"/>
            <a:r>
              <a:rPr lang="ru-RU" sz="28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«Лучшее территориальное </a:t>
            </a:r>
          </a:p>
          <a:p>
            <a:pPr algn="ctr"/>
            <a:r>
              <a:rPr lang="ru-RU" sz="28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общественное самоуправление» </a:t>
            </a:r>
          </a:p>
          <a:p>
            <a:pPr algn="ctr"/>
            <a:r>
              <a:rPr lang="ru-RU" sz="28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на премию победителям предусмотрены средства на 2024 год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2924944"/>
          <a:ext cx="9144000" cy="144016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1026" name="Picture 2" descr="C:\Users\Bud5\Desktop\2195154184147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499992" y="4437112"/>
            <a:ext cx="4644008" cy="2420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6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Заголовок 26"/>
          <p:cNvSpPr>
            <a:spLocks noGrp="1"/>
          </p:cNvSpPr>
          <p:nvPr>
            <p:ph type="ctrTitle"/>
          </p:nvPr>
        </p:nvSpPr>
        <p:spPr>
          <a:xfrm>
            <a:off x="0" y="3933056"/>
            <a:ext cx="9144000" cy="1017458"/>
          </a:xfrm>
        </p:spPr>
        <p:txBody>
          <a:bodyPr>
            <a:noAutofit/>
          </a:bodyPr>
          <a:lstStyle>
            <a:defPPr/>
          </a:lstStyle>
          <a:p>
            <a:pPr algn="ctr"/>
            <a:r>
              <a:rPr lang="ru-RU" sz="2400" smtClean="0">
                <a:solidFill>
                  <a:srgbClr val="0070C0"/>
                </a:solidFill>
                <a:latin typeface="Arial Black" pitchFamily="34" charset="0"/>
              </a:rPr>
              <a:t>ОЦЕНКА ДЕЯТЕЛЬНОСТИ В ФИНАНСОВОЙ СФЕРЕ</a:t>
            </a:r>
            <a:endParaRPr lang="ru-RU" sz="240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91440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pic>
        <p:nvPicPr>
          <p:cNvPr id="2050" name="Picture 2" descr="C:\Users\Bud5\Desktop\ua8nAz3w-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916832"/>
            <a:ext cx="9144000" cy="2520279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6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48680"/>
            <a:ext cx="8424936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28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Оценка долговой устойчивости Белокалитвинского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772816"/>
            <a:ext cx="8424936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Проводится Минфином Ростовской области с 1 января 2020 года в соответствии с Бюджетным кодексом РФ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4211960" y="2636912"/>
          <a:ext cx="4799856" cy="40640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79512" y="2564904"/>
            <a:ext cx="511256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400" b="1" u="sng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Высокий уровень долговой устойчивости (группа А)</a:t>
            </a:r>
          </a:p>
          <a:p>
            <a:pPr algn="ctr"/>
            <a:endParaRPr lang="ru-RU" b="1" u="sng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оценка Минфина Ростовской области в 2023 году</a:t>
            </a:r>
          </a:p>
          <a:p>
            <a:pPr algn="ctr"/>
            <a:endParaRPr lang="ru-RU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прогноз на 2024 год (согласно параметрам бюджета)</a:t>
            </a:r>
          </a:p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6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7" name="Picture 5" descr="C:\Users\Bud5\Desktop\change-clipart-1059698-Royalty-Free-Vector-Clip-Art-Illustration-Of-A-Blue-Coin-Purs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520" y="188640"/>
            <a:ext cx="1512168" cy="1532883"/>
          </a:xfrm>
          <a:prstGeom prst="rect">
            <a:avLst/>
          </a:prstGeom>
          <a:noFill/>
        </p:spPr>
      </p:pic>
      <p:pic>
        <p:nvPicPr>
          <p:cNvPr id="3074" name="Picture 2" descr="\\Bud1\документы самойлова новые\Финграмотность\2023\СОШ 3.jpg"/>
          <p:cNvPicPr>
            <a:picLocks noChangeAspect="1" noChangeArrowheads="1"/>
          </p:cNvPicPr>
          <p:nvPr/>
        </p:nvPicPr>
        <p:blipFill>
          <a:blip r:embed="rId3"/>
          <a:srcRect l="5263" t="12706" b="31604"/>
          <a:stretch>
            <a:fillRect/>
          </a:stretch>
        </p:blipFill>
        <p:spPr bwMode="auto">
          <a:xfrm>
            <a:off x="4716016" y="4581128"/>
            <a:ext cx="3132348" cy="2088232"/>
          </a:xfrm>
          <a:prstGeom prst="rect">
            <a:avLst/>
          </a:prstGeom>
          <a:noFill/>
        </p:spPr>
      </p:pic>
      <p:pic>
        <p:nvPicPr>
          <p:cNvPr id="3076" name="Picture 4" descr="\\Bud1\документы самойлова новые\Финграмотность\2023\IMG-20230414-WA0019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24128" y="2564904"/>
            <a:ext cx="3312368" cy="2376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548680"/>
            <a:ext cx="80283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2800" b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ФИНАНСОВАЯ ГРАМОТНОСТЬ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4221088"/>
            <a:ext cx="4536504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продолжится работа, начатая в 2022 году, по проведению в общеобразовательных учреждениях Белокалитвинского района открытых уроков по финансовой грамотности для школьников 3-11 классов с участием работников финансового управления Администрации Белокалитвинского района.</a:t>
            </a:r>
            <a:endParaRPr lang="ru-RU" sz="16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\\Bud1\документы самойлова новые\Финграмотность\фото 27.09.2022\МБОУ СОШ 2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60032" y="980728"/>
            <a:ext cx="3240360" cy="187220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1520" y="1268760"/>
            <a:ext cx="4608512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реализации           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«дорожной карты» Стратегии повышения финансовой грамотности в Российской Федерации на 2017-2023 годы: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780928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just"/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создан раздел </a:t>
            </a:r>
            <a:r>
              <a:rPr lang="ru-RU" sz="1600" b="1" u="sng" smtClean="0">
                <a:solidFill>
                  <a:srgbClr val="2FB1C3"/>
                </a:solidFill>
                <a:latin typeface="Times New Roman" pitchFamily="18" charset="0"/>
                <a:cs typeface="Times New Roman" pitchFamily="18" charset="0"/>
              </a:rPr>
              <a:t>«Содействие повышению уровня финансовой грамотности населения»</a:t>
            </a:r>
            <a:r>
              <a:rPr lang="ru-RU" sz="1600" b="1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официальном сайте финансового управления Администрации Белокалитвинского района, на котором публикуется актуальная информация по вопросам финансовой грамотности;</a:t>
            </a:r>
          </a:p>
        </p:txBody>
      </p:sp>
    </p:spTree>
  </p:cSld>
  <p:clrMapOvr>
    <a:masterClrMapping/>
  </p:clrMapOvr>
  <p:transition/>
  <p:timing/>
</p:sld>
</file>

<file path=ppt/slides/slide6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484784"/>
            <a:ext cx="8358247" cy="31547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/>
          </a:lstStyle>
          <a:p>
            <a:pPr algn="ctr"/>
            <a:endParaRPr lang="ru-RU" sz="3100" b="1" cap="none" spc="5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Проект бюджета</a:t>
            </a:r>
          </a:p>
          <a:p>
            <a:pPr algn="ctr"/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Белокалитвинского района </a:t>
            </a:r>
          </a:p>
          <a:p>
            <a:pPr algn="ctr"/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 2024 год  и на плановый период </a:t>
            </a:r>
          </a:p>
          <a:p>
            <a:pPr algn="ctr"/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2025 и 2026 годов представлен на рассмотрение Собранию депутатов Белокалитвинского района</a:t>
            </a:r>
            <a:endParaRPr lang="ru-RU" sz="2800" b="1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58112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4400" b="1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Благодарим за внимание!</a:t>
            </a:r>
            <a:endParaRPr lang="ru-RU" sz="4400" b="1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3" descr="C:\Users\Bud5\Desktop\photo-2-1536x1536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27984" y="5993904"/>
            <a:ext cx="864096" cy="8640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4048" y="6093296"/>
            <a:ext cx="41399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en-US" sz="2400" b="1" smtClean="0">
                <a:solidFill>
                  <a:srgbClr val="0070C0"/>
                </a:solidFill>
                <a:latin typeface="Arial Black" pitchFamily="34" charset="0"/>
              </a:rPr>
              <a:t>http</a:t>
            </a:r>
            <a:r>
              <a:rPr lang="ru-RU" sz="2400" b="1" smtClean="0">
                <a:solidFill>
                  <a:srgbClr val="0070C0"/>
                </a:solidFill>
                <a:latin typeface="Arial Black" pitchFamily="34" charset="0"/>
              </a:rPr>
              <a:t>:</a:t>
            </a:r>
            <a:r>
              <a:rPr lang="en-US" sz="2400" b="1" smtClean="0">
                <a:solidFill>
                  <a:srgbClr val="0070C0"/>
                </a:solidFill>
                <a:latin typeface="Arial Black" pitchFamily="34" charset="0"/>
              </a:rPr>
              <a:t>//www.fin-bk.ru/</a:t>
            </a:r>
            <a:endParaRPr lang="ru-RU" sz="2400" b="1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 descr="1317_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3"/>
            <a:ext cx="1080120" cy="1260142"/>
          </a:xfrm>
          <a:prstGeom prst="bevel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75656" y="116632"/>
            <a:ext cx="74888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/>
            <a:r>
              <a:rPr lang="ru-RU" sz="2000" smtClean="0">
                <a:latin typeface="Arial Black" pitchFamily="34" charset="0"/>
              </a:rPr>
              <a:t>Финансовое управление</a:t>
            </a:r>
          </a:p>
          <a:p>
            <a:pPr/>
            <a:r>
              <a:rPr lang="ru-RU" sz="2000" smtClean="0">
                <a:latin typeface="Arial Black" pitchFamily="34" charset="0"/>
              </a:rPr>
              <a:t> Администрации</a:t>
            </a:r>
          </a:p>
          <a:p>
            <a:pPr/>
            <a:r>
              <a:rPr lang="ru-RU" sz="2000" smtClean="0">
                <a:latin typeface="Arial Black" pitchFamily="34" charset="0"/>
              </a:rPr>
              <a:t> Белокалитвинского района</a:t>
            </a:r>
            <a:endParaRPr lang="ru-RU" sz="20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856984" cy="1728192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b="1" smtClean="0">
                <a:ln w="10541" cmpd="sng">
                  <a:noFill/>
                  <a:prstDash val="solid"/>
                </a:ln>
                <a:latin typeface="Arial Black" pitchFamily="34" charset="0"/>
                <a:cs typeface="Times New Roman" pitchFamily="18" charset="0"/>
              </a:rPr>
              <a:t>ПОКАЗАТЕЛИ ПРОГНОЗА </a:t>
            </a:r>
          </a:p>
          <a:p>
            <a:pPr algn="ctr"/>
            <a:r>
              <a:rPr lang="ru-RU" b="1" smtClean="0">
                <a:ln w="10541" cmpd="sng">
                  <a:noFill/>
                  <a:prstDash val="solid"/>
                </a:ln>
                <a:latin typeface="Arial Black" pitchFamily="34" charset="0"/>
                <a:cs typeface="Times New Roman" pitchFamily="18" charset="0"/>
              </a:rPr>
              <a:t> СОЦИАЛЬНО-ЭКОНОМИЧЕСКОГО РАЗВИТИЯ </a:t>
            </a:r>
          </a:p>
          <a:p>
            <a:pPr algn="ctr"/>
            <a:r>
              <a:rPr lang="ru-RU" b="1" smtClean="0">
                <a:ln w="10541" cmpd="sng">
                  <a:noFill/>
                  <a:prstDash val="solid"/>
                </a:ln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>
              <a:ln w="10541" cmpd="sng">
                <a:noFill/>
                <a:prstDash val="solid"/>
              </a:ln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3926973"/>
              </p:ext>
            </p:extLst>
          </p:nvPr>
        </p:nvGraphicFramePr>
        <p:xfrm>
          <a:off x="179511" y="3284984"/>
          <a:ext cx="8712969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191"/>
                <a:gridCol w="1518064"/>
                <a:gridCol w="910839"/>
                <a:gridCol w="910839"/>
                <a:gridCol w="819036"/>
              </a:tblGrid>
              <a:tr h="455164">
                <a:tc rowSpan="2"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Arial Black" pitchFamily="34" charset="0"/>
                        </a:rPr>
                        <a:t>Показатель</a:t>
                      </a:r>
                      <a:endParaRPr lang="ru-RU" sz="1800" b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Arial Black" pitchFamily="34" charset="0"/>
                        </a:rPr>
                        <a:t>2023 оценка</a:t>
                      </a:r>
                      <a:endParaRPr lang="ru-RU" sz="1800" b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800" smtClean="0">
                          <a:latin typeface="Arial Black" pitchFamily="34" charset="0"/>
                        </a:rPr>
                        <a:t>Прогноз</a:t>
                      </a:r>
                      <a:endParaRPr lang="ru-RU" sz="1800" b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</a:tr>
              <a:tr h="455164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2024</a:t>
                      </a:r>
                      <a:endParaRPr lang="ru-RU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2025</a:t>
                      </a:r>
                      <a:endParaRPr lang="ru-RU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2026</a:t>
                      </a:r>
                      <a:endParaRPr lang="ru-RU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0517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Численность постоянного населения (среднегодовая), </a:t>
                      </a:r>
                    </a:p>
                    <a:p>
                      <a:pPr algn="ctr"/>
                      <a:r>
                        <a:rPr lang="ru-RU" sz="16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тыс. человек</a:t>
                      </a:r>
                      <a:endParaRPr lang="ru-RU" sz="160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89,4</a:t>
                      </a:r>
                      <a:endParaRPr lang="ru-RU" sz="16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89,2</a:t>
                      </a:r>
                      <a:endParaRPr lang="ru-RU" sz="16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89,0</a:t>
                      </a:r>
                      <a:endParaRPr lang="ru-RU" sz="16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88,8</a:t>
                      </a:r>
                      <a:endParaRPr lang="ru-RU" sz="16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7467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Индекс потребительских цен (декабрь к декабрю), процентов</a:t>
                      </a:r>
                      <a:endParaRPr lang="ru-RU" sz="160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107,5</a:t>
                      </a:r>
                      <a:endParaRPr lang="ru-RU" sz="16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105,4</a:t>
                      </a:r>
                      <a:endParaRPr lang="ru-RU" sz="16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103,6</a:t>
                      </a:r>
                      <a:endParaRPr lang="ru-RU" sz="16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6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104,0</a:t>
                      </a:r>
                      <a:endParaRPr lang="ru-RU" sz="16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07504" y="764704"/>
            <a:ext cx="8856984" cy="1728192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b="1" smtClean="0">
                <a:ln w="10541" cmpd="sng">
                  <a:noFill/>
                  <a:prstDash val="solid"/>
                </a:ln>
                <a:latin typeface="Arial Black" pitchFamily="34" charset="0"/>
                <a:cs typeface="Times New Roman" pitchFamily="18" charset="0"/>
              </a:rPr>
              <a:t>ПОКАЗАТЕЛИ ПРОГНОЗА </a:t>
            </a:r>
          </a:p>
          <a:p>
            <a:pPr algn="ctr"/>
            <a:r>
              <a:rPr lang="ru-RU" b="1" smtClean="0">
                <a:ln w="10541" cmpd="sng">
                  <a:noFill/>
                  <a:prstDash val="solid"/>
                </a:ln>
                <a:latin typeface="Arial Black" pitchFamily="34" charset="0"/>
                <a:cs typeface="Times New Roman" pitchFamily="18" charset="0"/>
              </a:rPr>
              <a:t> СОЦИАЛЬНО-ЭКОНОМИЧЕСКОГО РАЗВИТИЯ </a:t>
            </a:r>
          </a:p>
          <a:p>
            <a:pPr algn="ctr"/>
            <a:r>
              <a:rPr lang="ru-RU" b="1" smtClean="0">
                <a:ln w="10541" cmpd="sng">
                  <a:noFill/>
                  <a:prstDash val="solid"/>
                </a:ln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>
              <a:ln w="10541" cmpd="sng">
                <a:noFill/>
                <a:prstDash val="solid"/>
              </a:ln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4943418"/>
              </p:ext>
            </p:extLst>
          </p:nvPr>
        </p:nvGraphicFramePr>
        <p:xfrm>
          <a:off x="107504" y="2708921"/>
          <a:ext cx="8784976" cy="37429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4056"/>
                <a:gridCol w="3096344"/>
                <a:gridCol w="1728192"/>
                <a:gridCol w="1008112"/>
                <a:gridCol w="864096"/>
                <a:gridCol w="801564"/>
                <a:gridCol w="782612"/>
              </a:tblGrid>
              <a:tr h="322023">
                <a:tc rowSpan="2"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0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п/п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 anchor="ctr"/>
                </a:tc>
                <a:tc rowSpan="2"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Наименование показателя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/>
                </a:tc>
                <a:tc rowSpan="2"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Единица измерения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/>
                </a:tc>
                <a:tc rowSpan="2"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2023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оценка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 anchor="ctr"/>
                </a:tc>
                <a:tc gridSpan="3"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Прогноз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 anchor="ctr"/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</a:tr>
              <a:tr h="343290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2024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2025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2026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/>
                </a:tc>
              </a:tr>
              <a:tr h="366205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1.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kern="1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Фонд заработной платы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200" b="1" kern="10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</a:tr>
              <a:tr h="344938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kern="1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В действующих </a:t>
                      </a:r>
                      <a:r>
                        <a:rPr lang="ru-RU" sz="1200" kern="1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ценах</a:t>
                      </a:r>
                      <a:r>
                        <a:rPr lang="ru-RU" sz="1200" kern="1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, всего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kern="1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млн. рублей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9 067,6</a:t>
                      </a: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9 684,2</a:t>
                      </a: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10 313,7</a:t>
                      </a: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10 994,4</a:t>
                      </a: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</a:tr>
              <a:tr h="711775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темп роста в действующих ценах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kern="1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процентов к </a:t>
                      </a:r>
                      <a:r>
                        <a:rPr lang="ru-RU" sz="1200" kern="1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предыдущему </a:t>
                      </a:r>
                      <a:r>
                        <a:rPr lang="ru-RU" sz="1200" kern="1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году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kern="1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110,1</a:t>
                      </a: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106,8</a:t>
                      </a: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106,5</a:t>
                      </a: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106,6</a:t>
                      </a: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</a:tr>
              <a:tr h="519032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2.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Прибыль прибыльных предприятий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</a:tr>
              <a:tr h="344938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в действующих ценах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млн. рублей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7 645,5</a:t>
                      </a: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8 004,8</a:t>
                      </a: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8 437,0</a:t>
                      </a: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8 909,5</a:t>
                      </a: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</a:tr>
              <a:tr h="790771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темп роста в действующих ценах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процентов к </a:t>
                      </a: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предыдущему </a:t>
                      </a: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году</a:t>
                      </a:r>
                      <a:endParaRPr lang="ru-RU" sz="1200" b="1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110,0</a:t>
                      </a: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104,7</a:t>
                      </a: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105,4</a:t>
                      </a: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105,6</a:t>
                      </a:r>
                      <a:endParaRPr lang="ru-RU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/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332656"/>
            <a:ext cx="6696744" cy="1152128"/>
          </a:xfrm>
          <a:noFill/>
          <a:ln>
            <a:noFill/>
          </a:ln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b="1" smtClean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ОСНОВНЫЕ ПАРАМЕТРЫ БЮДЖЕТА</a:t>
            </a:r>
          </a:p>
          <a:p>
            <a:pPr algn="ctr"/>
            <a:r>
              <a:rPr lang="ru-RU" b="1" smtClean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 БЕЛОКАЛИТВИНСКОГО РАЙОНА</a:t>
            </a:r>
            <a:endParaRPr lang="ru-RU">
              <a:ln w="10541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6632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r"/>
            <a:r>
              <a:rPr lang="ru-RU" sz="1200" smtClean="0">
                <a:latin typeface="Arial Black" pitchFamily="34" charset="0"/>
              </a:rPr>
              <a:t>Финансовое управление</a:t>
            </a:r>
          </a:p>
          <a:p>
            <a:pPr algn="r"/>
            <a:r>
              <a:rPr lang="ru-RU" sz="1200" smtClean="0">
                <a:latin typeface="Arial Black" pitchFamily="34" charset="0"/>
              </a:rPr>
              <a:t> Администрации Белокалитвинского района</a:t>
            </a:r>
            <a:endParaRPr lang="ru-RU" sz="120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26369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268760"/>
          <a:ext cx="8784977" cy="382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111"/>
                <a:gridCol w="1727112"/>
                <a:gridCol w="1583637"/>
                <a:gridCol w="1231796"/>
                <a:gridCol w="1368152"/>
                <a:gridCol w="1512169"/>
              </a:tblGrid>
              <a:tr h="590168">
                <a:tc rowSpan="2"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kumimoji="0" lang="ru-RU" sz="1400" b="1" kern="1200" smtClean="0">
                          <a:solidFill>
                            <a:schemeClr val="lt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/>
                </a:tc>
                <a:tc gridSpan="3"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Arial Black" pitchFamily="34" charset="0"/>
                        </a:rPr>
                        <a:t>доходы</a:t>
                      </a:r>
                      <a:endParaRPr lang="ru-RU" sz="1400">
                        <a:latin typeface="Arial Black" pitchFamily="34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Arial Black" pitchFamily="34" charset="0"/>
                        </a:rPr>
                        <a:t>Расходы</a:t>
                      </a:r>
                      <a:endParaRPr lang="ru-RU" sz="1400">
                        <a:latin typeface="Arial Black" pitchFamily="34" charset="0"/>
                      </a:endParaRPr>
                    </a:p>
                  </a:txBody>
                  <a:tcPr/>
                </a:tc>
                <a:tc rowSpan="2"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Arial Black" pitchFamily="34" charset="0"/>
                        </a:rPr>
                        <a:t>Дефицит</a:t>
                      </a:r>
                      <a:r>
                        <a:rPr lang="ru-RU" sz="1400" baseline="0" smtClean="0">
                          <a:latin typeface="Arial Black" pitchFamily="34" charset="0"/>
                        </a:rPr>
                        <a:t> (-) профицит (+)</a:t>
                      </a:r>
                      <a:endParaRPr lang="ru-RU" sz="140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403245">
                <a:tc vMerge="1"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 налоговых и неналоговых доходов, %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004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592 990,9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4 634 166,2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5 207 964,0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19 193,1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3245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570 270,7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3 815 193,9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4 422 464,6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- 37 000,0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3245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113,1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645 029,0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3 583 978,6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4 272 007,6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-43 000,0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3245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654 425,2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3 543 069,9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4 183 095,1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14 400,0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3245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2026 год проект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688630,8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3 023 294,7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3 697 525,5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14 400,0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524328" y="908720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157192"/>
            <a:ext cx="8712968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Планируется рост налоговых и неналоговых доходов бюджета Белокалитвинского района по сравнению с предыдущим годом:</a:t>
            </a:r>
          </a:p>
          <a:p>
            <a:pPr algn="ctr"/>
            <a:r>
              <a:rPr lang="ru-RU" sz="2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13,1 %</a:t>
            </a:r>
            <a:r>
              <a:rPr lang="ru-RU" sz="22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 2024 году на </a:t>
            </a:r>
            <a:r>
              <a:rPr lang="ru-RU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1,5 %</a:t>
            </a:r>
            <a:r>
              <a:rPr lang="ru-RU" sz="22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 2025 году на </a:t>
            </a:r>
            <a:r>
              <a:rPr lang="ru-RU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5,2 %</a:t>
            </a:r>
            <a:r>
              <a:rPr lang="ru-RU" sz="22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 2026 году</a:t>
            </a:r>
            <a:endParaRPr lang="ru-RU" sz="2200" b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Arial"/>
        <a:cs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Arial"/>
        <a:cs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535</Paragraphs>
  <Slides>69</Slides>
  <Notes>0</Notes>
  <TotalTime>2201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baseType="lpstr" size="80">
      <vt:lpstr>Arial</vt:lpstr>
      <vt:lpstr>Lucida Sans Unicode</vt:lpstr>
      <vt:lpstr>Wingdings 3</vt:lpstr>
      <vt:lpstr>Verdana</vt:lpstr>
      <vt:lpstr>Wingdings 2</vt:lpstr>
      <vt:lpstr>Arial Black</vt:lpstr>
      <vt:lpstr>Times New Roman</vt:lpstr>
      <vt:lpstr>Wingdings</vt:lpstr>
      <vt:lpstr>Franklin Gothic Demi</vt:lpstr>
      <vt:lpstr>Tahoma</vt:lpstr>
      <vt:lpstr>Открытая</vt:lpstr>
      <vt:lpstr>БЮДЖЕТ ДЛЯ ГРАЖДАНБелокалитвинский район(проект бюджета 2024-2026 г.г.)</vt:lpstr>
      <vt:lpstr>Уважаемые жители Белокалитвинского района</vt:lpstr>
      <vt:lpstr>Глоссарий</vt:lpstr>
      <vt:lpstr>Белокалитвинский район</vt:lpstr>
      <vt:lpstr>ОСНОВНЫЕ ПОДХОДЫ К ФОРМИРОВАНИЮ БЮДЖЕТА</vt:lpstr>
      <vt:lpstr>ОСНОВНЫЕ ПОДХОДЫ К ФОРМИРОВАНИЮ БЮДЖЕТА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ДОХОДЫ БЮДЖЕТА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РАСХОДЫ БЮДЖЕТА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ОБРАЗОВАНИЕ</vt:lpstr>
      <vt:lpstr/>
      <vt:lpstr>PowerPoint Presentation</vt:lpstr>
      <vt:lpstr>PowerPoint Presentation</vt:lpstr>
      <vt:lpstr/>
      <vt:lpstr/>
      <vt:lpstr/>
      <vt:lpstr>КУЛЬТУРА</vt:lpstr>
      <vt:lpstr>PowerPoint Presentation</vt:lpstr>
      <vt:lpstr>Расходы на повышение оплаты труда работникам учреждений культуры в 2023 году</vt:lpstr>
      <vt:lpstr>Ежегодные мероприятия в сфере культуры на 2024 год</vt:lpstr>
      <vt:lpstr>ЗДРАВООХРАНЕНИЕ</vt:lpstr>
      <vt:lpstr>PowerPoint Presentation</vt:lpstr>
      <vt:lpstr>PowerPoint Presentation</vt:lpstr>
      <vt:lpstr>СОЦИАЛЬНАЯ ПОЛИТИКА</vt:lpstr>
      <vt:lpstr>PowerPoint Presentation</vt:lpstr>
      <vt:lpstr>PowerPoint Presentation</vt:lpstr>
      <vt:lpstr>PowerPoint Presentation</vt:lpstr>
      <vt:lpstr>ФИЗИЧЕСКАЯ КУЛЬТУРА И СПОРТ</vt:lpstr>
      <vt:lpstr>PowerPoint Presentation</vt:lpstr>
      <vt:lpstr>ЗАЩИТА ОТ ЧРЕЗВАЧАЙНЫХ СИТУАЦИЙ</vt:lpstr>
      <vt:lpstr>PowerPoint Presentation</vt:lpstr>
      <vt:lpstr>PowerPoint Presentation</vt:lpstr>
      <vt:lpstr>НАЦИОНАЛЬНАЯ ЭКОНОМИКА</vt:lpstr>
      <vt:lpstr>PowerPoint Presentation</vt:lpstr>
      <vt:lpstr>PowerPoint Presentation</vt:lpstr>
      <vt:lpstr>PowerPoint Presentation</vt:lpstr>
      <vt:lpstr>ЖИЛИЩНО-КОММУНАЛЬНОЕ ХОЗЯЙСТВО</vt:lpstr>
      <vt:lpstr>PowerPoint Presentation</vt:lpstr>
      <vt:lpstr>Инициативное бюджетирование – форма непосредственного участия жителей в решении вопросов местного значения</vt:lpstr>
      <vt:lpstr>Инициативное бюджетирование – форма непосредственного участия жителей в решении вопросов местного значения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МЕЖБЮДЖЕТНЫЕ ТРАНСФЕРТЫ</vt:lpstr>
      <vt:lpstr>PowerPoint Presentation</vt:lpstr>
      <vt:lpstr>PowerPoint Presentation</vt:lpstr>
      <vt:lpstr>PowerPoint Presentation</vt:lpstr>
      <vt:lpstr>ОЦЕНКА ДЕЯТЕЛЬНОСТИ В ФИНАНСОВОЙ СФЕРЕ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Bud5</dc:creator>
  <cp:lastModifiedBy>Bud5</cp:lastModifiedBy>
  <cp:revision>289</cp:revision>
  <dcterms:created xsi:type="dcterms:W3CDTF">2023-11-15T09:40:29Z</dcterms:created>
  <dcterms:modified xsi:type="dcterms:W3CDTF">2023-11-27T12:12:36Z</dcterms:modified>
</cp:coreProperties>
</file>